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8" r:id="rId4"/>
    <p:sldId id="257" r:id="rId5"/>
    <p:sldId id="259" r:id="rId6"/>
    <p:sldId id="260" r:id="rId7"/>
    <p:sldId id="261" r:id="rId8"/>
    <p:sldId id="262" r:id="rId9"/>
    <p:sldId id="263" r:id="rId10"/>
    <p:sldId id="264" r:id="rId11"/>
  </p:sldIdLst>
  <p:sldSz cx="18288000" cy="10287000"/>
  <p:notesSz cx="6858000" cy="9144000"/>
  <p:embeddedFontLst>
    <p:embeddedFont>
      <p:font typeface="Montserrat Medium" panose="00000600000000000000"/>
      <p:regular r:id="rId15"/>
    </p:embeddedFont>
    <p:embeddedFont>
      <p:font typeface="Red Hat Display Bold" panose="02010803040201060303"/>
      <p:bold r:id="rId16"/>
    </p:embeddedFont>
    <p:embeddedFont>
      <p:font typeface="Helvetica World Bold" panose="020B0800040000020004" charset="-122"/>
      <p:bold r:id="rId17"/>
    </p:embeddedFont>
    <p:embeddedFont>
      <p:font typeface="Helvetica World" panose="020B0500040000020004" charset="-122"/>
      <p:regular r:id="rId18"/>
    </p:embeddedFont>
    <p:embeddedFont>
      <p:font typeface="Montserrat Light" panose="00000400000000000000"/>
      <p:regular r:id="rId19"/>
    </p:embeddedFont>
    <p:embeddedFont>
      <p:font typeface="Calibri" panose="020F050202020403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00000">
                    <a:alpha val="75000"/>
                  </a:srgbClr>
                </a:gs>
                <a:gs pos="100000">
                  <a:srgbClr val="3533CD">
                    <a:alpha val="75000"/>
                  </a:srgbClr>
                </a:gs>
              </a:gsLst>
              <a:lin ang="0"/>
            </a:gradFill>
          </p:spPr>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570"/>
                </a:lnSpc>
              </a:pPr>
            </a:p>
          </p:txBody>
        </p:sp>
      </p:grpSp>
      <p:sp>
        <p:nvSpPr>
          <p:cNvPr id="5" name="Freeform 5"/>
          <p:cNvSpPr/>
          <p:nvPr/>
        </p:nvSpPr>
        <p:spPr>
          <a:xfrm rot="-8648172">
            <a:off x="13278231" y="-3506375"/>
            <a:ext cx="7962138" cy="8229600"/>
          </a:xfrm>
          <a:custGeom>
            <a:avLst/>
            <a:gdLst/>
            <a:ahLst/>
            <a:cxnLst/>
            <a:rect l="l" t="t" r="r" b="b"/>
            <a:pathLst>
              <a:path w="7962138" h="8229600">
                <a:moveTo>
                  <a:pt x="0" y="0"/>
                </a:moveTo>
                <a:lnTo>
                  <a:pt x="7962138" y="0"/>
                </a:lnTo>
                <a:lnTo>
                  <a:pt x="7962138" y="8229600"/>
                </a:lnTo>
                <a:lnTo>
                  <a:pt x="0" y="8229600"/>
                </a:lnTo>
                <a:lnTo>
                  <a:pt x="0" y="0"/>
                </a:lnTo>
                <a:close/>
              </a:path>
            </a:pathLst>
          </a:custGeom>
          <a:blipFill>
            <a:blip r:embed="rId1">
              <a:alphaModFix amt="38000"/>
            </a:blip>
            <a:stretch>
              <a:fillRect/>
            </a:stretch>
          </a:blipFill>
        </p:spPr>
      </p:sp>
      <p:sp>
        <p:nvSpPr>
          <p:cNvPr id="6" name="Freeform 6"/>
          <p:cNvSpPr/>
          <p:nvPr/>
        </p:nvSpPr>
        <p:spPr>
          <a:xfrm rot="-9107142">
            <a:off x="-2440411" y="4393050"/>
            <a:ext cx="6275070" cy="8229600"/>
          </a:xfrm>
          <a:custGeom>
            <a:avLst/>
            <a:gdLst/>
            <a:ahLst/>
            <a:cxnLst/>
            <a:rect l="l" t="t" r="r" b="b"/>
            <a:pathLst>
              <a:path w="6275070" h="8229600">
                <a:moveTo>
                  <a:pt x="0" y="0"/>
                </a:moveTo>
                <a:lnTo>
                  <a:pt x="6275070" y="0"/>
                </a:lnTo>
                <a:lnTo>
                  <a:pt x="6275070" y="8229600"/>
                </a:lnTo>
                <a:lnTo>
                  <a:pt x="0" y="8229600"/>
                </a:lnTo>
                <a:lnTo>
                  <a:pt x="0" y="0"/>
                </a:lnTo>
                <a:close/>
              </a:path>
            </a:pathLst>
          </a:custGeom>
          <a:blipFill>
            <a:blip r:embed="rId2">
              <a:alphaModFix amt="38000"/>
            </a:blip>
            <a:stretch>
              <a:fillRect/>
            </a:stretch>
          </a:blipFill>
        </p:spPr>
      </p:sp>
      <p:grpSp>
        <p:nvGrpSpPr>
          <p:cNvPr id="7" name="Group 7"/>
          <p:cNvGrpSpPr/>
          <p:nvPr/>
        </p:nvGrpSpPr>
        <p:grpSpPr>
          <a:xfrm rot="0">
            <a:off x="7386165" y="6203730"/>
            <a:ext cx="3531574" cy="653126"/>
            <a:chOff x="0" y="0"/>
            <a:chExt cx="930127" cy="172017"/>
          </a:xfrm>
        </p:grpSpPr>
        <p:sp>
          <p:nvSpPr>
            <p:cNvPr id="8" name="Freeform 8"/>
            <p:cNvSpPr/>
            <p:nvPr/>
          </p:nvSpPr>
          <p:spPr>
            <a:xfrm>
              <a:off x="0" y="0"/>
              <a:ext cx="930127" cy="172017"/>
            </a:xfrm>
            <a:custGeom>
              <a:avLst/>
              <a:gdLst/>
              <a:ahLst/>
              <a:cxnLst/>
              <a:rect l="l" t="t" r="r" b="b"/>
              <a:pathLst>
                <a:path w="930127" h="172017">
                  <a:moveTo>
                    <a:pt x="70150" y="0"/>
                  </a:moveTo>
                  <a:lnTo>
                    <a:pt x="859976" y="0"/>
                  </a:lnTo>
                  <a:cubicBezTo>
                    <a:pt x="898719" y="0"/>
                    <a:pt x="930127" y="31407"/>
                    <a:pt x="930127" y="70150"/>
                  </a:cubicBezTo>
                  <a:lnTo>
                    <a:pt x="930127" y="101866"/>
                  </a:lnTo>
                  <a:cubicBezTo>
                    <a:pt x="930127" y="140609"/>
                    <a:pt x="898719" y="172017"/>
                    <a:pt x="859976" y="172017"/>
                  </a:cubicBezTo>
                  <a:lnTo>
                    <a:pt x="70150" y="172017"/>
                  </a:lnTo>
                  <a:cubicBezTo>
                    <a:pt x="31407" y="172017"/>
                    <a:pt x="0" y="140609"/>
                    <a:pt x="0" y="101866"/>
                  </a:cubicBezTo>
                  <a:lnTo>
                    <a:pt x="0" y="70150"/>
                  </a:lnTo>
                  <a:cubicBezTo>
                    <a:pt x="0" y="31407"/>
                    <a:pt x="31407" y="0"/>
                    <a:pt x="70150" y="0"/>
                  </a:cubicBezTo>
                  <a:close/>
                </a:path>
              </a:pathLst>
            </a:custGeom>
            <a:solidFill>
              <a:srgbClr val="542C49">
                <a:alpha val="80000"/>
              </a:srgbClr>
            </a:solidFill>
            <a:ln w="38100" cap="rnd">
              <a:gradFill>
                <a:gsLst>
                  <a:gs pos="0">
                    <a:srgbClr val="000000">
                      <a:alpha val="80000"/>
                    </a:srgbClr>
                  </a:gs>
                  <a:gs pos="100000">
                    <a:srgbClr val="3533CD">
                      <a:alpha val="80000"/>
                    </a:srgbClr>
                  </a:gs>
                </a:gsLst>
                <a:lin ang="0"/>
              </a:gradFill>
              <a:prstDash val="solid"/>
              <a:round/>
            </a:ln>
          </p:spPr>
        </p:sp>
        <p:sp>
          <p:nvSpPr>
            <p:cNvPr id="9" name="TextBox 9"/>
            <p:cNvSpPr txBox="1"/>
            <p:nvPr/>
          </p:nvSpPr>
          <p:spPr>
            <a:xfrm>
              <a:off x="0" y="-47625"/>
              <a:ext cx="930127" cy="219642"/>
            </a:xfrm>
            <a:prstGeom prst="rect">
              <a:avLst/>
            </a:prstGeom>
          </p:spPr>
          <p:txBody>
            <a:bodyPr lIns="50800" tIns="50800" rIns="50800" bIns="50800" rtlCol="0" anchor="ctr"/>
            <a:lstStyle/>
            <a:p>
              <a:pPr algn="ctr">
                <a:lnSpc>
                  <a:spcPts val="3570"/>
                </a:lnSpc>
              </a:pPr>
            </a:p>
          </p:txBody>
        </p:sp>
      </p:grpSp>
      <p:sp>
        <p:nvSpPr>
          <p:cNvPr id="10" name="TextBox 10"/>
          <p:cNvSpPr txBox="1"/>
          <p:nvPr/>
        </p:nvSpPr>
        <p:spPr>
          <a:xfrm>
            <a:off x="7747989" y="6307398"/>
            <a:ext cx="3639484" cy="398165"/>
          </a:xfrm>
          <a:prstGeom prst="rect">
            <a:avLst/>
          </a:prstGeom>
        </p:spPr>
        <p:txBody>
          <a:bodyPr lIns="0" tIns="0" rIns="0" bIns="0" rtlCol="0" anchor="t">
            <a:spAutoFit/>
          </a:bodyPr>
          <a:lstStyle/>
          <a:p>
            <a:pPr algn="l">
              <a:lnSpc>
                <a:spcPts val="3255"/>
              </a:lnSpc>
            </a:pPr>
            <a:r>
              <a:rPr lang="en-US" sz="2325" b="1">
                <a:solidFill>
                  <a:srgbClr val="F7F3F2"/>
                </a:solidFill>
                <a:latin typeface="Montserrat Medium" panose="00000600000000000000"/>
                <a:ea typeface="Montserrat Medium" panose="00000600000000000000"/>
                <a:cs typeface="Montserrat Medium" panose="00000600000000000000"/>
                <a:sym typeface="Montserrat Medium" panose="00000600000000000000"/>
              </a:rPr>
              <a:t>IN E- COMMERCE</a:t>
            </a:r>
            <a:endParaRPr lang="en-US" sz="2325" b="1">
              <a:solidFill>
                <a:srgbClr val="F7F3F2"/>
              </a:solidFill>
              <a:latin typeface="Montserrat Medium" panose="00000600000000000000"/>
              <a:ea typeface="Montserrat Medium" panose="00000600000000000000"/>
              <a:cs typeface="Montserrat Medium" panose="00000600000000000000"/>
              <a:sym typeface="Montserrat Medium" panose="00000600000000000000"/>
            </a:endParaRPr>
          </a:p>
        </p:txBody>
      </p:sp>
      <p:sp>
        <p:nvSpPr>
          <p:cNvPr id="11" name="TextBox 11"/>
          <p:cNvSpPr txBox="1"/>
          <p:nvPr/>
        </p:nvSpPr>
        <p:spPr>
          <a:xfrm>
            <a:off x="7386165" y="3401569"/>
            <a:ext cx="9128814" cy="2402575"/>
          </a:xfrm>
          <a:prstGeom prst="rect">
            <a:avLst/>
          </a:prstGeom>
        </p:spPr>
        <p:txBody>
          <a:bodyPr lIns="0" tIns="0" rIns="0" bIns="0" rtlCol="0" anchor="t">
            <a:spAutoFit/>
          </a:bodyPr>
          <a:lstStyle/>
          <a:p>
            <a:pPr algn="l">
              <a:lnSpc>
                <a:spcPts val="9555"/>
              </a:lnSpc>
            </a:pPr>
            <a:r>
              <a:rPr lang="en-US" sz="7675" b="1" spc="130">
                <a:solidFill>
                  <a:srgbClr val="F7F3F2"/>
                </a:solidFill>
                <a:latin typeface="Red Hat Display Bold" panose="02010803040201060303"/>
                <a:ea typeface="Red Hat Display Bold" panose="02010803040201060303"/>
                <a:cs typeface="Red Hat Display Bold" panose="02010803040201060303"/>
                <a:sym typeface="Red Hat Display Bold" panose="02010803040201060303"/>
              </a:rPr>
              <a:t>ARTIFICIAL INTELLIGENCE</a:t>
            </a:r>
            <a:endParaRPr lang="en-US" sz="7675" b="1" spc="130">
              <a:solidFill>
                <a:srgbClr val="F7F3F2"/>
              </a:solidFill>
              <a:latin typeface="Red Hat Display Bold" panose="02010803040201060303"/>
              <a:ea typeface="Red Hat Display Bold" panose="02010803040201060303"/>
              <a:cs typeface="Red Hat Display Bold" panose="02010803040201060303"/>
              <a:sym typeface="Red Hat Display Bold" panose="02010803040201060303"/>
            </a:endParaRPr>
          </a:p>
        </p:txBody>
      </p:sp>
      <p:sp>
        <p:nvSpPr>
          <p:cNvPr id="12" name="AutoShape 12"/>
          <p:cNvSpPr/>
          <p:nvPr/>
        </p:nvSpPr>
        <p:spPr>
          <a:xfrm>
            <a:off x="-1003049" y="9292543"/>
            <a:ext cx="19737132" cy="0"/>
          </a:xfrm>
          <a:prstGeom prst="line">
            <a:avLst/>
          </a:prstGeom>
          <a:ln w="38100" cap="flat">
            <a:solidFill>
              <a:srgbClr val="FFFFFF"/>
            </a:solidFill>
            <a:prstDash val="solid"/>
            <a:headEnd type="none" w="sm" len="sm"/>
            <a:tailEnd type="none" w="sm" len="sm"/>
          </a:ln>
        </p:spPr>
      </p:sp>
      <p:sp>
        <p:nvSpPr>
          <p:cNvPr id="13" name="AutoShape 13"/>
          <p:cNvSpPr/>
          <p:nvPr/>
        </p:nvSpPr>
        <p:spPr>
          <a:xfrm>
            <a:off x="-780312" y="994457"/>
            <a:ext cx="19737132" cy="0"/>
          </a:xfrm>
          <a:prstGeom prst="line">
            <a:avLst/>
          </a:prstGeom>
          <a:ln w="38100" cap="flat">
            <a:solidFill>
              <a:srgbClr val="FFFFFF"/>
            </a:solidFill>
            <a:prstDash val="solid"/>
            <a:headEnd type="none" w="sm" len="sm"/>
            <a:tailEnd type="none" w="sm" len="sm"/>
          </a:ln>
        </p:spPr>
      </p:sp>
      <p:sp>
        <p:nvSpPr>
          <p:cNvPr id="14" name="Freeform 14"/>
          <p:cNvSpPr/>
          <p:nvPr/>
        </p:nvSpPr>
        <p:spPr>
          <a:xfrm rot="-1529284">
            <a:off x="-2176373" y="3342367"/>
            <a:ext cx="10483567" cy="8229600"/>
          </a:xfrm>
          <a:custGeom>
            <a:avLst/>
            <a:gdLst/>
            <a:ahLst/>
            <a:cxnLst/>
            <a:rect l="l" t="t" r="r" b="b"/>
            <a:pathLst>
              <a:path w="10483567" h="8229600">
                <a:moveTo>
                  <a:pt x="0" y="0"/>
                </a:moveTo>
                <a:lnTo>
                  <a:pt x="10483567" y="0"/>
                </a:lnTo>
                <a:lnTo>
                  <a:pt x="10483567" y="8229600"/>
                </a:lnTo>
                <a:lnTo>
                  <a:pt x="0" y="8229600"/>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028700" y="2588550"/>
            <a:ext cx="4734188" cy="6669750"/>
            <a:chOff x="0" y="0"/>
            <a:chExt cx="4507230" cy="6350000"/>
          </a:xfrm>
        </p:grpSpPr>
        <p:sp>
          <p:nvSpPr>
            <p:cNvPr id="3" name="Freeform 3"/>
            <p:cNvSpPr/>
            <p:nvPr/>
          </p:nvSpPr>
          <p:spPr>
            <a:xfrm>
              <a:off x="0" y="0"/>
              <a:ext cx="4505960" cy="6350000"/>
            </a:xfrm>
            <a:custGeom>
              <a:avLst/>
              <a:gdLst/>
              <a:ahLst/>
              <a:cxnLst/>
              <a:rect l="l" t="t" r="r" b="b"/>
              <a:pathLst>
                <a:path w="4505960" h="635000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1"/>
              <a:stretch>
                <a:fillRect l="-55627" r="-55627"/>
              </a:stretch>
            </a:blipFill>
          </p:spPr>
        </p:sp>
      </p:grpSp>
      <p:sp>
        <p:nvSpPr>
          <p:cNvPr id="4" name="TextBox 4"/>
          <p:cNvSpPr txBox="1"/>
          <p:nvPr/>
        </p:nvSpPr>
        <p:spPr>
          <a:xfrm>
            <a:off x="15497378" y="8634514"/>
            <a:ext cx="1761922" cy="632841"/>
          </a:xfrm>
          <a:prstGeom prst="rect">
            <a:avLst/>
          </a:prstGeom>
        </p:spPr>
        <p:txBody>
          <a:bodyPr lIns="0" tIns="0" rIns="0" bIns="0" rtlCol="0" anchor="t">
            <a:spAutoFit/>
          </a:bodyPr>
          <a:lstStyle/>
          <a:p>
            <a:pPr algn="r">
              <a:lnSpc>
                <a:spcPts val="4750"/>
              </a:lnSpc>
            </a:pPr>
            <a:r>
              <a:rPr lang="en-US" sz="4800">
                <a:solidFill>
                  <a:srgbClr val="7AFFF5"/>
                </a:solidFill>
                <a:latin typeface="Norwester" panose="00000506000000000000"/>
                <a:ea typeface="Norwester" panose="00000506000000000000"/>
                <a:cs typeface="Norwester" panose="00000506000000000000"/>
                <a:sym typeface="Norwester" panose="00000506000000000000"/>
              </a:rPr>
              <a:t>03</a:t>
            </a:r>
            <a:endParaRPr lang="en-US" sz="48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5" name="TextBox 5"/>
          <p:cNvSpPr txBox="1"/>
          <p:nvPr/>
        </p:nvSpPr>
        <p:spPr>
          <a:xfrm>
            <a:off x="7546665" y="1257300"/>
            <a:ext cx="9096550" cy="1578937"/>
          </a:xfrm>
          <a:prstGeom prst="rect">
            <a:avLst/>
          </a:prstGeom>
        </p:spPr>
        <p:txBody>
          <a:bodyPr lIns="0" tIns="0" rIns="0" bIns="0" rtlCol="0" anchor="t">
            <a:spAutoFit/>
          </a:bodyPr>
          <a:lstStyle/>
          <a:p>
            <a:pPr algn="l">
              <a:lnSpc>
                <a:spcPts val="11780"/>
              </a:lnSpc>
            </a:pPr>
            <a:r>
              <a:rPr lang="en-US" sz="11900">
                <a:solidFill>
                  <a:srgbClr val="7AFFF5"/>
                </a:solidFill>
                <a:latin typeface="Norwester" panose="00000506000000000000"/>
                <a:ea typeface="Norwester" panose="00000506000000000000"/>
                <a:cs typeface="Norwester" panose="00000506000000000000"/>
                <a:sym typeface="Norwester" panose="00000506000000000000"/>
              </a:rPr>
              <a:t>INTRODUCTION</a:t>
            </a:r>
            <a:endParaRPr lang="en-US" sz="119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6" name="TextBox 6"/>
          <p:cNvSpPr txBox="1"/>
          <p:nvPr/>
        </p:nvSpPr>
        <p:spPr>
          <a:xfrm>
            <a:off x="7546665" y="3172678"/>
            <a:ext cx="9589472" cy="5463394"/>
          </a:xfrm>
          <a:prstGeom prst="rect">
            <a:avLst/>
          </a:prstGeom>
        </p:spPr>
        <p:txBody>
          <a:bodyPr lIns="0" tIns="0" rIns="0" bIns="0" rtlCol="0" anchor="t">
            <a:spAutoFit/>
          </a:bodyPr>
          <a:lstStyle/>
          <a:p>
            <a:pPr algn="l">
              <a:lnSpc>
                <a:spcPts val="2580"/>
              </a:lnSpc>
            </a:pPr>
            <a:r>
              <a:rPr lang="en-US" sz="1845">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The focus of our project is the development of a sophisticated AI-assisted demand prediction system with reference to the B2B market of Qwipo. The essence is to empower the retailers through accurate predictions of the demand of products.</a:t>
            </a:r>
            <a:endParaRPr lang="en-US" sz="1845">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2580"/>
              </a:lnSpc>
            </a:pPr>
          </a:p>
          <a:p>
            <a:pPr algn="l">
              <a:lnSpc>
                <a:spcPts val="2580"/>
              </a:lnSpc>
            </a:pPr>
            <a:r>
              <a:rPr lang="en-US" sz="1845">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The solution uses the past sales history, seasonal behavior, and new trends in the market to come up with precise demand forecasts of individual products. With the examination of these many dimensions, the system is able to predict the changes in demand and offer actable insights.</a:t>
            </a:r>
            <a:endParaRPr lang="en-US" sz="1845">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2580"/>
              </a:lnSpc>
            </a:pPr>
          </a:p>
          <a:p>
            <a:pPr algn="l">
              <a:lnSpc>
                <a:spcPts val="2580"/>
              </a:lnSpc>
            </a:pPr>
            <a:r>
              <a:rPr lang="en-US" sz="1845">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In addition to prediction, the platform also provides the personalized recommendation and intelligent reorder alerts, so retailers do not have to overstock or understock products. It assists business to optimize inventory levels, enhances average order value and customer satisfaction and retention.</a:t>
            </a:r>
            <a:endParaRPr lang="en-US" sz="1845">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2580"/>
              </a:lnSpc>
            </a:pPr>
          </a:p>
          <a:p>
            <a:pPr algn="l">
              <a:lnSpc>
                <a:spcPts val="2580"/>
              </a:lnSpc>
              <a:spcBef>
                <a:spcPct val="0"/>
              </a:spcBef>
            </a:pPr>
            <a:r>
              <a:rPr lang="en-US" sz="1845">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Simply, our AI platform will convert raw data into strategic data, allowing Qwipo and retail partners to make wiser, data-driven buying decisions, and remain competitive in an ever-changing market.</a:t>
            </a:r>
            <a:endParaRPr lang="en-US" sz="1845">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6520815" y="1028700"/>
            <a:ext cx="2623185" cy="2623185"/>
            <a:chOff x="0" y="0"/>
            <a:chExt cx="812800" cy="812800"/>
          </a:xfrm>
        </p:grpSpPr>
        <p:sp>
          <p:nvSpPr>
            <p:cNvPr id="3" name="Freeform 3"/>
            <p:cNvSpPr/>
            <p:nvPr/>
          </p:nvSpPr>
          <p:spPr>
            <a:xfrm>
              <a:off x="0" y="0"/>
              <a:ext cx="812800" cy="812800"/>
            </a:xfrm>
            <a:custGeom>
              <a:avLst/>
              <a:gdLst/>
              <a:ahLst/>
              <a:cxnLst/>
              <a:rect l="l" t="t" r="r" b="b"/>
              <a:pathLst>
                <a:path w="812800" h="812800">
                  <a:moveTo>
                    <a:pt x="67881" y="0"/>
                  </a:moveTo>
                  <a:lnTo>
                    <a:pt x="744919" y="0"/>
                  </a:lnTo>
                  <a:cubicBezTo>
                    <a:pt x="782409" y="0"/>
                    <a:pt x="812800" y="30391"/>
                    <a:pt x="812800" y="67881"/>
                  </a:cubicBezTo>
                  <a:lnTo>
                    <a:pt x="812800" y="744919"/>
                  </a:lnTo>
                  <a:cubicBezTo>
                    <a:pt x="812800" y="782409"/>
                    <a:pt x="782409" y="812800"/>
                    <a:pt x="744919" y="812800"/>
                  </a:cubicBezTo>
                  <a:lnTo>
                    <a:pt x="67881" y="812800"/>
                  </a:lnTo>
                  <a:cubicBezTo>
                    <a:pt x="30391" y="812800"/>
                    <a:pt x="0" y="782409"/>
                    <a:pt x="0" y="744919"/>
                  </a:cubicBezTo>
                  <a:lnTo>
                    <a:pt x="0" y="67881"/>
                  </a:lnTo>
                  <a:cubicBezTo>
                    <a:pt x="0" y="30391"/>
                    <a:pt x="30391" y="0"/>
                    <a:pt x="67881" y="0"/>
                  </a:cubicBezTo>
                  <a:close/>
                </a:path>
              </a:pathLst>
            </a:custGeom>
            <a:blipFill>
              <a:blip r:embed="rId1"/>
              <a:stretch>
                <a:fillRect t="-2289" b="-31044"/>
              </a:stretch>
            </a:blipFill>
          </p:spPr>
        </p:sp>
      </p:grpSp>
      <p:grpSp>
        <p:nvGrpSpPr>
          <p:cNvPr id="4" name="Group 4"/>
          <p:cNvGrpSpPr/>
          <p:nvPr/>
        </p:nvGrpSpPr>
        <p:grpSpPr>
          <a:xfrm rot="0">
            <a:off x="10486234" y="1028700"/>
            <a:ext cx="2623185" cy="2623185"/>
            <a:chOff x="0" y="0"/>
            <a:chExt cx="812800" cy="812800"/>
          </a:xfrm>
        </p:grpSpPr>
        <p:sp>
          <p:nvSpPr>
            <p:cNvPr id="5" name="Freeform 5"/>
            <p:cNvSpPr/>
            <p:nvPr/>
          </p:nvSpPr>
          <p:spPr>
            <a:xfrm>
              <a:off x="0" y="0"/>
              <a:ext cx="812800" cy="812800"/>
            </a:xfrm>
            <a:custGeom>
              <a:avLst/>
              <a:gdLst/>
              <a:ahLst/>
              <a:cxnLst/>
              <a:rect l="l" t="t" r="r" b="b"/>
              <a:pathLst>
                <a:path w="812800" h="812800">
                  <a:moveTo>
                    <a:pt x="67881" y="0"/>
                  </a:moveTo>
                  <a:lnTo>
                    <a:pt x="744919" y="0"/>
                  </a:lnTo>
                  <a:cubicBezTo>
                    <a:pt x="782409" y="0"/>
                    <a:pt x="812800" y="30391"/>
                    <a:pt x="812800" y="67881"/>
                  </a:cubicBezTo>
                  <a:lnTo>
                    <a:pt x="812800" y="744919"/>
                  </a:lnTo>
                  <a:cubicBezTo>
                    <a:pt x="812800" y="782409"/>
                    <a:pt x="782409" y="812800"/>
                    <a:pt x="744919" y="812800"/>
                  </a:cubicBezTo>
                  <a:lnTo>
                    <a:pt x="67881" y="812800"/>
                  </a:lnTo>
                  <a:cubicBezTo>
                    <a:pt x="30391" y="812800"/>
                    <a:pt x="0" y="782409"/>
                    <a:pt x="0" y="744919"/>
                  </a:cubicBezTo>
                  <a:lnTo>
                    <a:pt x="0" y="67881"/>
                  </a:lnTo>
                  <a:cubicBezTo>
                    <a:pt x="0" y="30391"/>
                    <a:pt x="30391" y="0"/>
                    <a:pt x="67881" y="0"/>
                  </a:cubicBezTo>
                  <a:close/>
                </a:path>
              </a:pathLst>
            </a:custGeom>
            <a:blipFill>
              <a:blip r:embed="rId2"/>
              <a:stretch>
                <a:fillRect t="-12499" b="-12500"/>
              </a:stretch>
            </a:blipFill>
          </p:spPr>
        </p:sp>
      </p:grpSp>
      <p:grpSp>
        <p:nvGrpSpPr>
          <p:cNvPr id="6" name="Group 6"/>
          <p:cNvGrpSpPr/>
          <p:nvPr/>
        </p:nvGrpSpPr>
        <p:grpSpPr>
          <a:xfrm rot="0">
            <a:off x="14452444" y="1028700"/>
            <a:ext cx="2623185" cy="2623185"/>
            <a:chOff x="0" y="0"/>
            <a:chExt cx="812800" cy="812800"/>
          </a:xfrm>
        </p:grpSpPr>
        <p:sp>
          <p:nvSpPr>
            <p:cNvPr id="7" name="Freeform 7"/>
            <p:cNvSpPr/>
            <p:nvPr/>
          </p:nvSpPr>
          <p:spPr>
            <a:xfrm>
              <a:off x="0" y="0"/>
              <a:ext cx="812800" cy="812800"/>
            </a:xfrm>
            <a:custGeom>
              <a:avLst/>
              <a:gdLst/>
              <a:ahLst/>
              <a:cxnLst/>
              <a:rect l="l" t="t" r="r" b="b"/>
              <a:pathLst>
                <a:path w="812800" h="812800">
                  <a:moveTo>
                    <a:pt x="67881" y="0"/>
                  </a:moveTo>
                  <a:lnTo>
                    <a:pt x="744919" y="0"/>
                  </a:lnTo>
                  <a:cubicBezTo>
                    <a:pt x="782409" y="0"/>
                    <a:pt x="812800" y="30391"/>
                    <a:pt x="812800" y="67881"/>
                  </a:cubicBezTo>
                  <a:lnTo>
                    <a:pt x="812800" y="744919"/>
                  </a:lnTo>
                  <a:cubicBezTo>
                    <a:pt x="812800" y="782409"/>
                    <a:pt x="782409" y="812800"/>
                    <a:pt x="744919" y="812800"/>
                  </a:cubicBezTo>
                  <a:lnTo>
                    <a:pt x="67881" y="812800"/>
                  </a:lnTo>
                  <a:cubicBezTo>
                    <a:pt x="30391" y="812800"/>
                    <a:pt x="0" y="782409"/>
                    <a:pt x="0" y="744919"/>
                  </a:cubicBezTo>
                  <a:lnTo>
                    <a:pt x="0" y="67881"/>
                  </a:lnTo>
                  <a:cubicBezTo>
                    <a:pt x="0" y="30391"/>
                    <a:pt x="30391" y="0"/>
                    <a:pt x="67881" y="0"/>
                  </a:cubicBezTo>
                  <a:close/>
                </a:path>
              </a:pathLst>
            </a:custGeom>
            <a:blipFill>
              <a:blip r:embed="rId3"/>
              <a:stretch>
                <a:fillRect l="-1085" r="-1085"/>
              </a:stretch>
            </a:blipFill>
          </p:spPr>
        </p:sp>
      </p:grpSp>
      <p:grpSp>
        <p:nvGrpSpPr>
          <p:cNvPr id="8" name="Group 8"/>
          <p:cNvGrpSpPr/>
          <p:nvPr/>
        </p:nvGrpSpPr>
        <p:grpSpPr>
          <a:xfrm rot="0">
            <a:off x="7832407" y="5916079"/>
            <a:ext cx="2623185" cy="2623185"/>
            <a:chOff x="0" y="0"/>
            <a:chExt cx="812800" cy="812800"/>
          </a:xfrm>
        </p:grpSpPr>
        <p:sp>
          <p:nvSpPr>
            <p:cNvPr id="9" name="Freeform 9"/>
            <p:cNvSpPr/>
            <p:nvPr/>
          </p:nvSpPr>
          <p:spPr>
            <a:xfrm>
              <a:off x="0" y="0"/>
              <a:ext cx="812800" cy="812800"/>
            </a:xfrm>
            <a:custGeom>
              <a:avLst/>
              <a:gdLst/>
              <a:ahLst/>
              <a:cxnLst/>
              <a:rect l="l" t="t" r="r" b="b"/>
              <a:pathLst>
                <a:path w="812800" h="812800">
                  <a:moveTo>
                    <a:pt x="67881" y="0"/>
                  </a:moveTo>
                  <a:lnTo>
                    <a:pt x="744919" y="0"/>
                  </a:lnTo>
                  <a:cubicBezTo>
                    <a:pt x="782409" y="0"/>
                    <a:pt x="812800" y="30391"/>
                    <a:pt x="812800" y="67881"/>
                  </a:cubicBezTo>
                  <a:lnTo>
                    <a:pt x="812800" y="744919"/>
                  </a:lnTo>
                  <a:cubicBezTo>
                    <a:pt x="812800" y="782409"/>
                    <a:pt x="782409" y="812800"/>
                    <a:pt x="744919" y="812800"/>
                  </a:cubicBezTo>
                  <a:lnTo>
                    <a:pt x="67881" y="812800"/>
                  </a:lnTo>
                  <a:cubicBezTo>
                    <a:pt x="30391" y="812800"/>
                    <a:pt x="0" y="782409"/>
                    <a:pt x="0" y="744919"/>
                  </a:cubicBezTo>
                  <a:lnTo>
                    <a:pt x="0" y="67881"/>
                  </a:lnTo>
                  <a:cubicBezTo>
                    <a:pt x="0" y="30391"/>
                    <a:pt x="30391" y="0"/>
                    <a:pt x="67881" y="0"/>
                  </a:cubicBezTo>
                  <a:close/>
                </a:path>
              </a:pathLst>
            </a:custGeom>
            <a:blipFill>
              <a:blip r:embed="rId4"/>
              <a:stretch>
                <a:fillRect t="-3585" b="-3585"/>
              </a:stretch>
            </a:blipFill>
          </p:spPr>
        </p:sp>
      </p:grpSp>
      <p:grpSp>
        <p:nvGrpSpPr>
          <p:cNvPr id="10" name="Group 10"/>
          <p:cNvGrpSpPr/>
          <p:nvPr/>
        </p:nvGrpSpPr>
        <p:grpSpPr>
          <a:xfrm rot="0">
            <a:off x="12873354" y="5916079"/>
            <a:ext cx="2623185" cy="2623185"/>
            <a:chOff x="0" y="0"/>
            <a:chExt cx="812800" cy="812800"/>
          </a:xfrm>
        </p:grpSpPr>
        <p:sp>
          <p:nvSpPr>
            <p:cNvPr id="11" name="Freeform 11"/>
            <p:cNvSpPr/>
            <p:nvPr/>
          </p:nvSpPr>
          <p:spPr>
            <a:xfrm>
              <a:off x="0" y="0"/>
              <a:ext cx="812800" cy="812800"/>
            </a:xfrm>
            <a:custGeom>
              <a:avLst/>
              <a:gdLst/>
              <a:ahLst/>
              <a:cxnLst/>
              <a:rect l="l" t="t" r="r" b="b"/>
              <a:pathLst>
                <a:path w="812800" h="812800">
                  <a:moveTo>
                    <a:pt x="67881" y="0"/>
                  </a:moveTo>
                  <a:lnTo>
                    <a:pt x="744919" y="0"/>
                  </a:lnTo>
                  <a:cubicBezTo>
                    <a:pt x="782409" y="0"/>
                    <a:pt x="812800" y="30391"/>
                    <a:pt x="812800" y="67881"/>
                  </a:cubicBezTo>
                  <a:lnTo>
                    <a:pt x="812800" y="744919"/>
                  </a:lnTo>
                  <a:cubicBezTo>
                    <a:pt x="812800" y="782409"/>
                    <a:pt x="782409" y="812800"/>
                    <a:pt x="744919" y="812800"/>
                  </a:cubicBezTo>
                  <a:lnTo>
                    <a:pt x="67881" y="812800"/>
                  </a:lnTo>
                  <a:cubicBezTo>
                    <a:pt x="30391" y="812800"/>
                    <a:pt x="0" y="782409"/>
                    <a:pt x="0" y="744919"/>
                  </a:cubicBezTo>
                  <a:lnTo>
                    <a:pt x="0" y="67881"/>
                  </a:lnTo>
                  <a:cubicBezTo>
                    <a:pt x="0" y="30391"/>
                    <a:pt x="30391" y="0"/>
                    <a:pt x="67881" y="0"/>
                  </a:cubicBezTo>
                  <a:close/>
                </a:path>
              </a:pathLst>
            </a:custGeom>
            <a:blipFill>
              <a:blip r:embed="rId5"/>
              <a:stretch>
                <a:fillRect t="-36511" r="-2551" b="-45802"/>
              </a:stretch>
            </a:blipFill>
          </p:spPr>
        </p:sp>
      </p:grpSp>
      <p:sp>
        <p:nvSpPr>
          <p:cNvPr id="12" name="TextBox 12"/>
          <p:cNvSpPr txBox="1"/>
          <p:nvPr/>
        </p:nvSpPr>
        <p:spPr>
          <a:xfrm>
            <a:off x="1028700" y="2978164"/>
            <a:ext cx="4638039" cy="4559272"/>
          </a:xfrm>
          <a:prstGeom prst="rect">
            <a:avLst/>
          </a:prstGeom>
        </p:spPr>
        <p:txBody>
          <a:bodyPr lIns="0" tIns="0" rIns="0" bIns="0" rtlCol="0" anchor="t">
            <a:spAutoFit/>
          </a:bodyPr>
          <a:lstStyle/>
          <a:p>
            <a:pPr algn="l">
              <a:lnSpc>
                <a:spcPts val="11780"/>
              </a:lnSpc>
            </a:pPr>
            <a:r>
              <a:rPr lang="en-US" sz="11900">
                <a:solidFill>
                  <a:srgbClr val="7AFFF5"/>
                </a:solidFill>
                <a:latin typeface="Norwester" panose="00000506000000000000"/>
                <a:ea typeface="Norwester" panose="00000506000000000000"/>
                <a:cs typeface="Norwester" panose="00000506000000000000"/>
                <a:sym typeface="Norwester" panose="00000506000000000000"/>
              </a:rPr>
              <a:t>MEET OUR TEAM</a:t>
            </a:r>
            <a:endParaRPr lang="en-US" sz="119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13" name="TextBox 13"/>
          <p:cNvSpPr txBox="1"/>
          <p:nvPr/>
        </p:nvSpPr>
        <p:spPr>
          <a:xfrm>
            <a:off x="6801002" y="3941141"/>
            <a:ext cx="2062810" cy="339090"/>
          </a:xfrm>
          <a:prstGeom prst="rect">
            <a:avLst/>
          </a:prstGeom>
        </p:spPr>
        <p:txBody>
          <a:bodyPr lIns="0" tIns="0" rIns="0" bIns="0" rtlCol="0" anchor="t">
            <a:spAutoFit/>
          </a:bodyPr>
          <a:lstStyle/>
          <a:p>
            <a:pPr algn="l">
              <a:lnSpc>
                <a:spcPts val="2520"/>
              </a:lnSpc>
              <a:spcBef>
                <a:spcPct val="0"/>
              </a:spcBef>
            </a:pPr>
            <a:r>
              <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Joshitha</a:t>
            </a:r>
            <a:endPar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4" name="TextBox 14"/>
          <p:cNvSpPr txBox="1"/>
          <p:nvPr/>
        </p:nvSpPr>
        <p:spPr>
          <a:xfrm>
            <a:off x="10842970" y="4081159"/>
            <a:ext cx="2030385" cy="339090"/>
          </a:xfrm>
          <a:prstGeom prst="rect">
            <a:avLst/>
          </a:prstGeom>
        </p:spPr>
        <p:txBody>
          <a:bodyPr lIns="0" tIns="0" rIns="0" bIns="0" rtlCol="0" anchor="t">
            <a:spAutoFit/>
          </a:bodyPr>
          <a:lstStyle/>
          <a:p>
            <a:pPr algn="l">
              <a:lnSpc>
                <a:spcPts val="2520"/>
              </a:lnSpc>
              <a:spcBef>
                <a:spcPct val="0"/>
              </a:spcBef>
            </a:pPr>
            <a:r>
              <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Hanish  </a:t>
            </a:r>
            <a:endPar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5" name="TextBox 15"/>
          <p:cNvSpPr txBox="1"/>
          <p:nvPr/>
        </p:nvSpPr>
        <p:spPr>
          <a:xfrm>
            <a:off x="14452444" y="4084016"/>
            <a:ext cx="2623185" cy="339090"/>
          </a:xfrm>
          <a:prstGeom prst="rect">
            <a:avLst/>
          </a:prstGeom>
        </p:spPr>
        <p:txBody>
          <a:bodyPr lIns="0" tIns="0" rIns="0" bIns="0" rtlCol="0" anchor="t">
            <a:spAutoFit/>
          </a:bodyPr>
          <a:lstStyle/>
          <a:p>
            <a:pPr algn="l">
              <a:lnSpc>
                <a:spcPts val="2520"/>
              </a:lnSpc>
              <a:spcBef>
                <a:spcPct val="0"/>
              </a:spcBef>
            </a:pPr>
            <a:r>
              <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Joshika</a:t>
            </a:r>
            <a:endPar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6" name="TextBox 16"/>
          <p:cNvSpPr txBox="1"/>
          <p:nvPr/>
        </p:nvSpPr>
        <p:spPr>
          <a:xfrm>
            <a:off x="8425208" y="8895309"/>
            <a:ext cx="2030385" cy="339090"/>
          </a:xfrm>
          <a:prstGeom prst="rect">
            <a:avLst/>
          </a:prstGeom>
        </p:spPr>
        <p:txBody>
          <a:bodyPr lIns="0" tIns="0" rIns="0" bIns="0" rtlCol="0" anchor="t">
            <a:spAutoFit/>
          </a:bodyPr>
          <a:lstStyle/>
          <a:p>
            <a:pPr algn="l">
              <a:lnSpc>
                <a:spcPts val="2520"/>
              </a:lnSpc>
              <a:spcBef>
                <a:spcPct val="0"/>
              </a:spcBef>
            </a:pPr>
            <a:r>
              <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Akhil</a:t>
            </a:r>
            <a:endPar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7" name="TextBox 17"/>
          <p:cNvSpPr txBox="1"/>
          <p:nvPr/>
        </p:nvSpPr>
        <p:spPr>
          <a:xfrm>
            <a:off x="13437251" y="8967889"/>
            <a:ext cx="2030385" cy="339090"/>
          </a:xfrm>
          <a:prstGeom prst="rect">
            <a:avLst/>
          </a:prstGeom>
        </p:spPr>
        <p:txBody>
          <a:bodyPr lIns="0" tIns="0" rIns="0" bIns="0" rtlCol="0" anchor="t">
            <a:spAutoFit/>
          </a:bodyPr>
          <a:lstStyle/>
          <a:p>
            <a:pPr algn="l">
              <a:lnSpc>
                <a:spcPts val="2520"/>
              </a:lnSpc>
              <a:spcBef>
                <a:spcPct val="0"/>
              </a:spcBef>
            </a:pPr>
            <a:r>
              <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Preethi</a:t>
            </a:r>
            <a:endPar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8" name="TextBox 18"/>
          <p:cNvSpPr txBox="1"/>
          <p:nvPr/>
        </p:nvSpPr>
        <p:spPr>
          <a:xfrm>
            <a:off x="15764036" y="8674138"/>
            <a:ext cx="1761922" cy="632841"/>
          </a:xfrm>
          <a:prstGeom prst="rect">
            <a:avLst/>
          </a:prstGeom>
        </p:spPr>
        <p:txBody>
          <a:bodyPr lIns="0" tIns="0" rIns="0" bIns="0" rtlCol="0" anchor="t">
            <a:spAutoFit/>
          </a:bodyPr>
          <a:lstStyle/>
          <a:p>
            <a:pPr algn="r">
              <a:lnSpc>
                <a:spcPts val="4750"/>
              </a:lnSpc>
            </a:pPr>
            <a:r>
              <a:rPr lang="en-US" sz="4800">
                <a:solidFill>
                  <a:srgbClr val="7AFFF5"/>
                </a:solidFill>
                <a:latin typeface="Norwester" panose="00000506000000000000"/>
                <a:ea typeface="Norwester" panose="00000506000000000000"/>
                <a:cs typeface="Norwester" panose="00000506000000000000"/>
                <a:sym typeface="Norwester" panose="00000506000000000000"/>
              </a:rPr>
              <a:t>02</a:t>
            </a:r>
            <a:endParaRPr lang="en-US" sz="48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19" name="TextBox 19"/>
          <p:cNvSpPr txBox="1"/>
          <p:nvPr/>
        </p:nvSpPr>
        <p:spPr>
          <a:xfrm>
            <a:off x="1546320" y="981075"/>
            <a:ext cx="2208725" cy="339090"/>
          </a:xfrm>
          <a:prstGeom prst="rect">
            <a:avLst/>
          </a:prstGeom>
        </p:spPr>
        <p:txBody>
          <a:bodyPr lIns="0" tIns="0" rIns="0" bIns="0" rtlCol="0" anchor="t">
            <a:spAutoFit/>
          </a:bodyPr>
          <a:lstStyle/>
          <a:p>
            <a:pPr algn="l">
              <a:lnSpc>
                <a:spcPts val="2520"/>
              </a:lnSpc>
              <a:spcBef>
                <a:spcPct val="0"/>
              </a:spcBef>
            </a:pPr>
            <a:r>
              <a:rPr lang="en-US" sz="1800" b="1">
                <a:solidFill>
                  <a:srgbClr val="FFFFFF"/>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INFO SPHERE</a:t>
            </a:r>
            <a:endParaRPr lang="en-US" sz="1800" b="1">
              <a:solidFill>
                <a:srgbClr val="FFFFFF"/>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3597359" y="3739119"/>
            <a:ext cx="3348604" cy="4430885"/>
            <a:chOff x="0" y="0"/>
            <a:chExt cx="881937" cy="1166982"/>
          </a:xfrm>
        </p:grpSpPr>
        <p:sp>
          <p:nvSpPr>
            <p:cNvPr id="3" name="Freeform 3"/>
            <p:cNvSpPr/>
            <p:nvPr/>
          </p:nvSpPr>
          <p:spPr>
            <a:xfrm>
              <a:off x="0" y="0"/>
              <a:ext cx="881937" cy="1166982"/>
            </a:xfrm>
            <a:custGeom>
              <a:avLst/>
              <a:gdLst/>
              <a:ahLst/>
              <a:cxnLst/>
              <a:rect l="l" t="t" r="r" b="b"/>
              <a:pathLst>
                <a:path w="881937" h="1166982">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7448A2"/>
            </a:solidFill>
          </p:spPr>
        </p:sp>
        <p:sp>
          <p:nvSpPr>
            <p:cNvPr id="4" name="TextBox 4"/>
            <p:cNvSpPr txBox="1"/>
            <p:nvPr/>
          </p:nvSpPr>
          <p:spPr>
            <a:xfrm>
              <a:off x="0" y="-47625"/>
              <a:ext cx="881937" cy="1214607"/>
            </a:xfrm>
            <a:prstGeom prst="rect">
              <a:avLst/>
            </a:prstGeom>
          </p:spPr>
          <p:txBody>
            <a:bodyPr lIns="50800" tIns="50800" rIns="50800" bIns="50800" rtlCol="0" anchor="ctr"/>
            <a:lstStyle/>
            <a:p>
              <a:pPr algn="ctr">
                <a:lnSpc>
                  <a:spcPts val="3570"/>
                </a:lnSpc>
              </a:pPr>
            </a:p>
          </p:txBody>
        </p:sp>
      </p:grpSp>
      <p:grpSp>
        <p:nvGrpSpPr>
          <p:cNvPr id="5" name="Group 5"/>
          <p:cNvGrpSpPr/>
          <p:nvPr/>
        </p:nvGrpSpPr>
        <p:grpSpPr>
          <a:xfrm rot="0">
            <a:off x="7469558" y="3739119"/>
            <a:ext cx="3348604" cy="4430885"/>
            <a:chOff x="0" y="0"/>
            <a:chExt cx="881937" cy="1166982"/>
          </a:xfrm>
        </p:grpSpPr>
        <p:sp>
          <p:nvSpPr>
            <p:cNvPr id="6" name="Freeform 6"/>
            <p:cNvSpPr/>
            <p:nvPr/>
          </p:nvSpPr>
          <p:spPr>
            <a:xfrm>
              <a:off x="0" y="0"/>
              <a:ext cx="881937" cy="1166982"/>
            </a:xfrm>
            <a:custGeom>
              <a:avLst/>
              <a:gdLst/>
              <a:ahLst/>
              <a:cxnLst/>
              <a:rect l="l" t="t" r="r" b="b"/>
              <a:pathLst>
                <a:path w="881937" h="1166982">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7448A2"/>
            </a:solidFill>
          </p:spPr>
        </p:sp>
        <p:sp>
          <p:nvSpPr>
            <p:cNvPr id="7" name="TextBox 7"/>
            <p:cNvSpPr txBox="1"/>
            <p:nvPr/>
          </p:nvSpPr>
          <p:spPr>
            <a:xfrm>
              <a:off x="0" y="-47625"/>
              <a:ext cx="881937" cy="1214607"/>
            </a:xfrm>
            <a:prstGeom prst="rect">
              <a:avLst/>
            </a:prstGeom>
          </p:spPr>
          <p:txBody>
            <a:bodyPr lIns="50800" tIns="50800" rIns="50800" bIns="50800" rtlCol="0" anchor="ctr"/>
            <a:lstStyle/>
            <a:p>
              <a:pPr algn="ctr">
                <a:lnSpc>
                  <a:spcPts val="3570"/>
                </a:lnSpc>
              </a:pPr>
            </a:p>
          </p:txBody>
        </p:sp>
      </p:grpSp>
      <p:grpSp>
        <p:nvGrpSpPr>
          <p:cNvPr id="8" name="Group 8"/>
          <p:cNvGrpSpPr/>
          <p:nvPr/>
        </p:nvGrpSpPr>
        <p:grpSpPr>
          <a:xfrm rot="0">
            <a:off x="11342037" y="3739119"/>
            <a:ext cx="3348604" cy="4430885"/>
            <a:chOff x="0" y="0"/>
            <a:chExt cx="881937" cy="1166982"/>
          </a:xfrm>
        </p:grpSpPr>
        <p:sp>
          <p:nvSpPr>
            <p:cNvPr id="9" name="Freeform 9"/>
            <p:cNvSpPr/>
            <p:nvPr/>
          </p:nvSpPr>
          <p:spPr>
            <a:xfrm>
              <a:off x="0" y="0"/>
              <a:ext cx="881937" cy="1166982"/>
            </a:xfrm>
            <a:custGeom>
              <a:avLst/>
              <a:gdLst/>
              <a:ahLst/>
              <a:cxnLst/>
              <a:rect l="l" t="t" r="r" b="b"/>
              <a:pathLst>
                <a:path w="881937" h="1166982">
                  <a:moveTo>
                    <a:pt x="50864" y="0"/>
                  </a:moveTo>
                  <a:lnTo>
                    <a:pt x="831073" y="0"/>
                  </a:lnTo>
                  <a:cubicBezTo>
                    <a:pt x="844563" y="0"/>
                    <a:pt x="857500" y="5359"/>
                    <a:pt x="867039" y="14898"/>
                  </a:cubicBezTo>
                  <a:cubicBezTo>
                    <a:pt x="876578" y="24436"/>
                    <a:pt x="881937" y="37374"/>
                    <a:pt x="881937" y="50864"/>
                  </a:cubicBezTo>
                  <a:lnTo>
                    <a:pt x="881937" y="1116119"/>
                  </a:lnTo>
                  <a:cubicBezTo>
                    <a:pt x="881937" y="1144210"/>
                    <a:pt x="859164" y="1166982"/>
                    <a:pt x="831073" y="1166982"/>
                  </a:cubicBezTo>
                  <a:lnTo>
                    <a:pt x="50864" y="1166982"/>
                  </a:lnTo>
                  <a:cubicBezTo>
                    <a:pt x="22772" y="1166982"/>
                    <a:pt x="0" y="1144210"/>
                    <a:pt x="0" y="1116119"/>
                  </a:cubicBezTo>
                  <a:lnTo>
                    <a:pt x="0" y="50864"/>
                  </a:lnTo>
                  <a:cubicBezTo>
                    <a:pt x="0" y="22772"/>
                    <a:pt x="22772" y="0"/>
                    <a:pt x="50864" y="0"/>
                  </a:cubicBezTo>
                  <a:close/>
                </a:path>
              </a:pathLst>
            </a:custGeom>
            <a:solidFill>
              <a:srgbClr val="7448A2"/>
            </a:solidFill>
          </p:spPr>
        </p:sp>
        <p:sp>
          <p:nvSpPr>
            <p:cNvPr id="10" name="TextBox 10"/>
            <p:cNvSpPr txBox="1"/>
            <p:nvPr/>
          </p:nvSpPr>
          <p:spPr>
            <a:xfrm>
              <a:off x="0" y="-47625"/>
              <a:ext cx="881937" cy="1214607"/>
            </a:xfrm>
            <a:prstGeom prst="rect">
              <a:avLst/>
            </a:prstGeom>
          </p:spPr>
          <p:txBody>
            <a:bodyPr lIns="50800" tIns="50800" rIns="50800" bIns="50800" rtlCol="0" anchor="ctr"/>
            <a:lstStyle/>
            <a:p>
              <a:pPr algn="ctr">
                <a:lnSpc>
                  <a:spcPts val="3570"/>
                </a:lnSpc>
              </a:pPr>
            </a:p>
          </p:txBody>
        </p:sp>
      </p:grpSp>
      <p:grpSp>
        <p:nvGrpSpPr>
          <p:cNvPr id="11" name="Group 11"/>
          <p:cNvGrpSpPr/>
          <p:nvPr/>
        </p:nvGrpSpPr>
        <p:grpSpPr>
          <a:xfrm rot="0">
            <a:off x="3851627" y="4116066"/>
            <a:ext cx="2840069" cy="977232"/>
            <a:chOff x="0" y="0"/>
            <a:chExt cx="748002" cy="257378"/>
          </a:xfrm>
        </p:grpSpPr>
        <p:sp>
          <p:nvSpPr>
            <p:cNvPr id="12" name="Freeform 12"/>
            <p:cNvSpPr/>
            <p:nvPr/>
          </p:nvSpPr>
          <p:spPr>
            <a:xfrm>
              <a:off x="0" y="0"/>
              <a:ext cx="748002" cy="257378"/>
            </a:xfrm>
            <a:custGeom>
              <a:avLst/>
              <a:gdLst/>
              <a:ahLst/>
              <a:cxnLst/>
              <a:rect l="l" t="t" r="r" b="b"/>
              <a:pathLst>
                <a:path w="748002" h="257378">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id="13" name="TextBox 13"/>
            <p:cNvSpPr txBox="1"/>
            <p:nvPr/>
          </p:nvSpPr>
          <p:spPr>
            <a:xfrm>
              <a:off x="0" y="-47625"/>
              <a:ext cx="748002" cy="305003"/>
            </a:xfrm>
            <a:prstGeom prst="rect">
              <a:avLst/>
            </a:prstGeom>
          </p:spPr>
          <p:txBody>
            <a:bodyPr lIns="50800" tIns="50800" rIns="50800" bIns="50800" rtlCol="0" anchor="ctr"/>
            <a:lstStyle/>
            <a:p>
              <a:pPr algn="ctr">
                <a:lnSpc>
                  <a:spcPts val="3570"/>
                </a:lnSpc>
              </a:pPr>
            </a:p>
          </p:txBody>
        </p:sp>
      </p:grpSp>
      <p:grpSp>
        <p:nvGrpSpPr>
          <p:cNvPr id="14" name="Group 14"/>
          <p:cNvGrpSpPr/>
          <p:nvPr/>
        </p:nvGrpSpPr>
        <p:grpSpPr>
          <a:xfrm rot="0">
            <a:off x="7723826" y="4116066"/>
            <a:ext cx="2840069" cy="977232"/>
            <a:chOff x="0" y="0"/>
            <a:chExt cx="748002" cy="257378"/>
          </a:xfrm>
        </p:grpSpPr>
        <p:sp>
          <p:nvSpPr>
            <p:cNvPr id="15" name="Freeform 15"/>
            <p:cNvSpPr/>
            <p:nvPr/>
          </p:nvSpPr>
          <p:spPr>
            <a:xfrm>
              <a:off x="0" y="0"/>
              <a:ext cx="748002" cy="257378"/>
            </a:xfrm>
            <a:custGeom>
              <a:avLst/>
              <a:gdLst/>
              <a:ahLst/>
              <a:cxnLst/>
              <a:rect l="l" t="t" r="r" b="b"/>
              <a:pathLst>
                <a:path w="748002" h="257378">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id="16" name="TextBox 16"/>
            <p:cNvSpPr txBox="1"/>
            <p:nvPr/>
          </p:nvSpPr>
          <p:spPr>
            <a:xfrm>
              <a:off x="0" y="-47625"/>
              <a:ext cx="748002" cy="305003"/>
            </a:xfrm>
            <a:prstGeom prst="rect">
              <a:avLst/>
            </a:prstGeom>
          </p:spPr>
          <p:txBody>
            <a:bodyPr lIns="50800" tIns="50800" rIns="50800" bIns="50800" rtlCol="0" anchor="ctr"/>
            <a:lstStyle/>
            <a:p>
              <a:pPr algn="ctr">
                <a:lnSpc>
                  <a:spcPts val="3570"/>
                </a:lnSpc>
              </a:pPr>
            </a:p>
          </p:txBody>
        </p:sp>
      </p:grpSp>
      <p:grpSp>
        <p:nvGrpSpPr>
          <p:cNvPr id="17" name="Group 17"/>
          <p:cNvGrpSpPr/>
          <p:nvPr/>
        </p:nvGrpSpPr>
        <p:grpSpPr>
          <a:xfrm rot="0">
            <a:off x="11596304" y="4116066"/>
            <a:ext cx="2840069" cy="977232"/>
            <a:chOff x="0" y="0"/>
            <a:chExt cx="748002" cy="257378"/>
          </a:xfrm>
        </p:grpSpPr>
        <p:sp>
          <p:nvSpPr>
            <p:cNvPr id="18" name="Freeform 18"/>
            <p:cNvSpPr/>
            <p:nvPr/>
          </p:nvSpPr>
          <p:spPr>
            <a:xfrm>
              <a:off x="0" y="0"/>
              <a:ext cx="748002" cy="257378"/>
            </a:xfrm>
            <a:custGeom>
              <a:avLst/>
              <a:gdLst/>
              <a:ahLst/>
              <a:cxnLst/>
              <a:rect l="l" t="t" r="r" b="b"/>
              <a:pathLst>
                <a:path w="748002" h="257378">
                  <a:moveTo>
                    <a:pt x="59971" y="0"/>
                  </a:moveTo>
                  <a:lnTo>
                    <a:pt x="688030" y="0"/>
                  </a:lnTo>
                  <a:cubicBezTo>
                    <a:pt x="721152" y="0"/>
                    <a:pt x="748002" y="26850"/>
                    <a:pt x="748002" y="59971"/>
                  </a:cubicBezTo>
                  <a:lnTo>
                    <a:pt x="748002" y="197407"/>
                  </a:lnTo>
                  <a:cubicBezTo>
                    <a:pt x="748002" y="213312"/>
                    <a:pt x="741683" y="228566"/>
                    <a:pt x="730436" y="239813"/>
                  </a:cubicBezTo>
                  <a:cubicBezTo>
                    <a:pt x="719190" y="251060"/>
                    <a:pt x="703936" y="257378"/>
                    <a:pt x="688030" y="257378"/>
                  </a:cubicBezTo>
                  <a:lnTo>
                    <a:pt x="59971" y="257378"/>
                  </a:lnTo>
                  <a:cubicBezTo>
                    <a:pt x="26850" y="257378"/>
                    <a:pt x="0" y="230528"/>
                    <a:pt x="0" y="197407"/>
                  </a:cubicBezTo>
                  <a:lnTo>
                    <a:pt x="0" y="59971"/>
                  </a:lnTo>
                  <a:cubicBezTo>
                    <a:pt x="0" y="44066"/>
                    <a:pt x="6318" y="28812"/>
                    <a:pt x="17565" y="17565"/>
                  </a:cubicBezTo>
                  <a:cubicBezTo>
                    <a:pt x="28812" y="6318"/>
                    <a:pt x="44066" y="0"/>
                    <a:pt x="59971" y="0"/>
                  </a:cubicBezTo>
                  <a:close/>
                </a:path>
              </a:pathLst>
            </a:custGeom>
            <a:solidFill>
              <a:srgbClr val="FFFFFF"/>
            </a:solidFill>
          </p:spPr>
        </p:sp>
        <p:sp>
          <p:nvSpPr>
            <p:cNvPr id="19" name="TextBox 19"/>
            <p:cNvSpPr txBox="1"/>
            <p:nvPr/>
          </p:nvSpPr>
          <p:spPr>
            <a:xfrm>
              <a:off x="0" y="-47625"/>
              <a:ext cx="748002" cy="305003"/>
            </a:xfrm>
            <a:prstGeom prst="rect">
              <a:avLst/>
            </a:prstGeom>
          </p:spPr>
          <p:txBody>
            <a:bodyPr lIns="50800" tIns="50800" rIns="50800" bIns="50800" rtlCol="0" anchor="ctr"/>
            <a:lstStyle/>
            <a:p>
              <a:pPr algn="ctr">
                <a:lnSpc>
                  <a:spcPts val="3570"/>
                </a:lnSpc>
              </a:pPr>
            </a:p>
          </p:txBody>
        </p:sp>
      </p:grpSp>
      <p:sp>
        <p:nvSpPr>
          <p:cNvPr id="20" name="TextBox 20"/>
          <p:cNvSpPr txBox="1"/>
          <p:nvPr/>
        </p:nvSpPr>
        <p:spPr>
          <a:xfrm>
            <a:off x="5666462" y="1905414"/>
            <a:ext cx="6955077" cy="730216"/>
          </a:xfrm>
          <a:prstGeom prst="rect">
            <a:avLst/>
          </a:prstGeom>
        </p:spPr>
        <p:txBody>
          <a:bodyPr lIns="0" tIns="0" rIns="0" bIns="0" rtlCol="0" anchor="t">
            <a:spAutoFit/>
          </a:bodyPr>
          <a:lstStyle/>
          <a:p>
            <a:pPr algn="ctr">
              <a:lnSpc>
                <a:spcPts val="5950"/>
              </a:lnSpc>
            </a:pPr>
            <a:r>
              <a:rPr lang="en-US" sz="4250" b="1">
                <a:solidFill>
                  <a:srgbClr val="FFFFFF"/>
                </a:solidFill>
                <a:latin typeface="Red Hat Display Bold" panose="02010803040201060303"/>
                <a:ea typeface="Red Hat Display Bold" panose="02010803040201060303"/>
                <a:cs typeface="Red Hat Display Bold" panose="02010803040201060303"/>
                <a:sym typeface="Red Hat Display Bold" panose="02010803040201060303"/>
              </a:rPr>
              <a:t>The Rise of AI in Retail</a:t>
            </a:r>
            <a:endParaRPr lang="en-US" sz="4250" b="1">
              <a:solidFill>
                <a:srgbClr val="FFFFFF"/>
              </a:solidFill>
              <a:latin typeface="Red Hat Display Bold" panose="02010803040201060303"/>
              <a:ea typeface="Red Hat Display Bold" panose="02010803040201060303"/>
              <a:cs typeface="Red Hat Display Bold" panose="02010803040201060303"/>
              <a:sym typeface="Red Hat Display Bold" panose="02010803040201060303"/>
            </a:endParaRPr>
          </a:p>
        </p:txBody>
      </p:sp>
      <p:sp>
        <p:nvSpPr>
          <p:cNvPr id="21" name="TextBox 21"/>
          <p:cNvSpPr txBox="1"/>
          <p:nvPr/>
        </p:nvSpPr>
        <p:spPr>
          <a:xfrm>
            <a:off x="4266697" y="5467538"/>
            <a:ext cx="2009929" cy="1720653"/>
          </a:xfrm>
          <a:prstGeom prst="rect">
            <a:avLst/>
          </a:prstGeom>
        </p:spPr>
        <p:txBody>
          <a:bodyPr lIns="0" tIns="0" rIns="0" bIns="0" rtlCol="0" anchor="t">
            <a:spAutoFit/>
          </a:bodyPr>
          <a:lstStyle/>
          <a:p>
            <a:pPr algn="ctr">
              <a:lnSpc>
                <a:spcPts val="2015"/>
              </a:lnSpc>
            </a:pPr>
            <a:r>
              <a:rPr lang="en-US" sz="1095">
                <a:solidFill>
                  <a:srgbClr val="F7F3F2"/>
                </a:solidFill>
                <a:latin typeface="Montserrat Light" panose="00000400000000000000"/>
                <a:ea typeface="Montserrat Light" panose="00000400000000000000"/>
                <a:cs typeface="Montserrat Light" panose="00000400000000000000"/>
                <a:sym typeface="Montserrat Light" panose="00000400000000000000"/>
              </a:rPr>
              <a:t>AI-driven recommender systems analyze customer preferences and behaviors to suggest products tailored to individual needs, fostering deeper engagement and higher conversion rates.</a:t>
            </a:r>
            <a:endParaRPr lang="en-US" sz="1095">
              <a:solidFill>
                <a:srgbClr val="F7F3F2"/>
              </a:solidFill>
              <a:latin typeface="Montserrat Light" panose="00000400000000000000"/>
              <a:ea typeface="Montserrat Light" panose="00000400000000000000"/>
              <a:cs typeface="Montserrat Light" panose="00000400000000000000"/>
              <a:sym typeface="Montserrat Light" panose="00000400000000000000"/>
            </a:endParaRPr>
          </a:p>
        </p:txBody>
      </p:sp>
      <p:sp>
        <p:nvSpPr>
          <p:cNvPr id="22" name="TextBox 22"/>
          <p:cNvSpPr txBox="1"/>
          <p:nvPr/>
        </p:nvSpPr>
        <p:spPr>
          <a:xfrm>
            <a:off x="8138895" y="5467538"/>
            <a:ext cx="2009929" cy="1225353"/>
          </a:xfrm>
          <a:prstGeom prst="rect">
            <a:avLst/>
          </a:prstGeom>
        </p:spPr>
        <p:txBody>
          <a:bodyPr lIns="0" tIns="0" rIns="0" bIns="0" rtlCol="0" anchor="t">
            <a:spAutoFit/>
          </a:bodyPr>
          <a:lstStyle/>
          <a:p>
            <a:pPr algn="ctr">
              <a:lnSpc>
                <a:spcPts val="2015"/>
              </a:lnSpc>
            </a:pPr>
            <a:r>
              <a:rPr lang="en-US" sz="1095">
                <a:solidFill>
                  <a:srgbClr val="F7F3F2"/>
                </a:solidFill>
                <a:latin typeface="Montserrat Light" panose="00000400000000000000"/>
                <a:ea typeface="Montserrat Light" panose="00000400000000000000"/>
                <a:cs typeface="Montserrat Light" panose="00000400000000000000"/>
                <a:sym typeface="Montserrat Light" panose="00000400000000000000"/>
              </a:rPr>
              <a:t>AI-powered chatbots and virtual assistants provide 24/7 customer support, streamlining inquiries and boosting satisfaction levels.</a:t>
            </a:r>
            <a:endParaRPr lang="en-US" sz="1095">
              <a:solidFill>
                <a:srgbClr val="F7F3F2"/>
              </a:solidFill>
              <a:latin typeface="Montserrat Light" panose="00000400000000000000"/>
              <a:ea typeface="Montserrat Light" panose="00000400000000000000"/>
              <a:cs typeface="Montserrat Light" panose="00000400000000000000"/>
              <a:sym typeface="Montserrat Light" panose="00000400000000000000"/>
            </a:endParaRPr>
          </a:p>
        </p:txBody>
      </p:sp>
      <p:sp>
        <p:nvSpPr>
          <p:cNvPr id="23" name="TextBox 23"/>
          <p:cNvSpPr txBox="1"/>
          <p:nvPr/>
        </p:nvSpPr>
        <p:spPr>
          <a:xfrm>
            <a:off x="12011374" y="5467538"/>
            <a:ext cx="2009929" cy="1473003"/>
          </a:xfrm>
          <a:prstGeom prst="rect">
            <a:avLst/>
          </a:prstGeom>
        </p:spPr>
        <p:txBody>
          <a:bodyPr lIns="0" tIns="0" rIns="0" bIns="0" rtlCol="0" anchor="t">
            <a:spAutoFit/>
          </a:bodyPr>
          <a:lstStyle/>
          <a:p>
            <a:pPr algn="ctr">
              <a:lnSpc>
                <a:spcPts val="2015"/>
              </a:lnSpc>
            </a:pPr>
            <a:r>
              <a:rPr lang="en-US" sz="1095">
                <a:solidFill>
                  <a:srgbClr val="F7F3F2"/>
                </a:solidFill>
                <a:latin typeface="Montserrat Light" panose="00000400000000000000"/>
                <a:ea typeface="Montserrat Light" panose="00000400000000000000"/>
                <a:cs typeface="Montserrat Light" panose="00000400000000000000"/>
                <a:sym typeface="Montserrat Light" panose="00000400000000000000"/>
              </a:rPr>
              <a:t>AI models leverage historical data to forecast demand, optimize inventory, and minimize stockouts, ensuring efficient supply chain management.</a:t>
            </a:r>
            <a:endParaRPr lang="en-US" sz="1095">
              <a:solidFill>
                <a:srgbClr val="F7F3F2"/>
              </a:solidFill>
              <a:latin typeface="Montserrat Light" panose="00000400000000000000"/>
              <a:ea typeface="Montserrat Light" panose="00000400000000000000"/>
              <a:cs typeface="Montserrat Light" panose="00000400000000000000"/>
              <a:sym typeface="Montserrat Light" panose="00000400000000000000"/>
            </a:endParaRPr>
          </a:p>
        </p:txBody>
      </p:sp>
      <p:sp>
        <p:nvSpPr>
          <p:cNvPr id="24" name="TextBox 24"/>
          <p:cNvSpPr txBox="1"/>
          <p:nvPr/>
        </p:nvSpPr>
        <p:spPr>
          <a:xfrm>
            <a:off x="4136579" y="4328781"/>
            <a:ext cx="2270165" cy="523227"/>
          </a:xfrm>
          <a:prstGeom prst="rect">
            <a:avLst/>
          </a:prstGeom>
        </p:spPr>
        <p:txBody>
          <a:bodyPr lIns="0" tIns="0" rIns="0" bIns="0" rtlCol="0" anchor="t">
            <a:spAutoFit/>
          </a:bodyPr>
          <a:lstStyle/>
          <a:p>
            <a:pPr algn="ctr">
              <a:lnSpc>
                <a:spcPts val="2135"/>
              </a:lnSpc>
            </a:pPr>
            <a:r>
              <a:rPr lang="en-US" sz="1525" b="1">
                <a:solidFill>
                  <a:srgbClr val="7448A2"/>
                </a:solidFill>
                <a:latin typeface="Red Hat Display Bold" panose="02010803040201060303"/>
                <a:ea typeface="Red Hat Display Bold" panose="02010803040201060303"/>
                <a:cs typeface="Red Hat Display Bold" panose="02010803040201060303"/>
                <a:sym typeface="Red Hat Display Bold" panose="02010803040201060303"/>
              </a:rPr>
              <a:t>Personalized Experiences</a:t>
            </a:r>
            <a:endParaRPr lang="en-US" sz="1525" b="1">
              <a:solidFill>
                <a:srgbClr val="7448A2"/>
              </a:solidFill>
              <a:latin typeface="Red Hat Display Bold" panose="02010803040201060303"/>
              <a:ea typeface="Red Hat Display Bold" panose="02010803040201060303"/>
              <a:cs typeface="Red Hat Display Bold" panose="02010803040201060303"/>
              <a:sym typeface="Red Hat Display Bold" panose="02010803040201060303"/>
            </a:endParaRPr>
          </a:p>
        </p:txBody>
      </p:sp>
      <p:sp>
        <p:nvSpPr>
          <p:cNvPr id="25" name="TextBox 25"/>
          <p:cNvSpPr txBox="1"/>
          <p:nvPr/>
        </p:nvSpPr>
        <p:spPr>
          <a:xfrm>
            <a:off x="8205814" y="4328781"/>
            <a:ext cx="1876092" cy="523227"/>
          </a:xfrm>
          <a:prstGeom prst="rect">
            <a:avLst/>
          </a:prstGeom>
        </p:spPr>
        <p:txBody>
          <a:bodyPr lIns="0" tIns="0" rIns="0" bIns="0" rtlCol="0" anchor="t">
            <a:spAutoFit/>
          </a:bodyPr>
          <a:lstStyle/>
          <a:p>
            <a:pPr algn="ctr">
              <a:lnSpc>
                <a:spcPts val="2135"/>
              </a:lnSpc>
            </a:pPr>
            <a:r>
              <a:rPr lang="en-US" sz="1525" b="1">
                <a:solidFill>
                  <a:srgbClr val="7448A2"/>
                </a:solidFill>
                <a:latin typeface="Red Hat Display Bold" panose="02010803040201060303"/>
                <a:ea typeface="Red Hat Display Bold" panose="02010803040201060303"/>
                <a:cs typeface="Red Hat Display Bold" panose="02010803040201060303"/>
                <a:sym typeface="Red Hat Display Bold" panose="02010803040201060303"/>
              </a:rPr>
              <a:t>Intelligent Automation</a:t>
            </a:r>
            <a:endParaRPr lang="en-US" sz="1525" b="1">
              <a:solidFill>
                <a:srgbClr val="7448A2"/>
              </a:solidFill>
              <a:latin typeface="Red Hat Display Bold" panose="02010803040201060303"/>
              <a:ea typeface="Red Hat Display Bold" panose="02010803040201060303"/>
              <a:cs typeface="Red Hat Display Bold" panose="02010803040201060303"/>
              <a:sym typeface="Red Hat Display Bold" panose="02010803040201060303"/>
            </a:endParaRPr>
          </a:p>
        </p:txBody>
      </p:sp>
      <p:sp>
        <p:nvSpPr>
          <p:cNvPr id="26" name="TextBox 26"/>
          <p:cNvSpPr txBox="1"/>
          <p:nvPr/>
        </p:nvSpPr>
        <p:spPr>
          <a:xfrm>
            <a:off x="12189661" y="4328781"/>
            <a:ext cx="1653355" cy="523227"/>
          </a:xfrm>
          <a:prstGeom prst="rect">
            <a:avLst/>
          </a:prstGeom>
        </p:spPr>
        <p:txBody>
          <a:bodyPr lIns="0" tIns="0" rIns="0" bIns="0" rtlCol="0" anchor="t">
            <a:spAutoFit/>
          </a:bodyPr>
          <a:lstStyle/>
          <a:p>
            <a:pPr algn="ctr">
              <a:lnSpc>
                <a:spcPts val="2135"/>
              </a:lnSpc>
            </a:pPr>
            <a:r>
              <a:rPr lang="en-US" sz="1525" b="1">
                <a:solidFill>
                  <a:srgbClr val="7448A2"/>
                </a:solidFill>
                <a:latin typeface="Red Hat Display Bold" panose="02010803040201060303"/>
                <a:ea typeface="Red Hat Display Bold" panose="02010803040201060303"/>
                <a:cs typeface="Red Hat Display Bold" panose="02010803040201060303"/>
                <a:sym typeface="Red Hat Display Bold" panose="02010803040201060303"/>
              </a:rPr>
              <a:t>Predictive Analytics</a:t>
            </a:r>
            <a:endParaRPr lang="en-US" sz="1525" b="1">
              <a:solidFill>
                <a:srgbClr val="7448A2"/>
              </a:solidFill>
              <a:latin typeface="Red Hat Display Bold" panose="02010803040201060303"/>
              <a:ea typeface="Red Hat Display Bold" panose="02010803040201060303"/>
              <a:cs typeface="Red Hat Display Bold" panose="02010803040201060303"/>
              <a:sym typeface="Red Hat Display Bold" panose="02010803040201060303"/>
            </a:endParaRPr>
          </a:p>
        </p:txBody>
      </p:sp>
      <p:sp>
        <p:nvSpPr>
          <p:cNvPr id="27" name="Freeform 27"/>
          <p:cNvSpPr/>
          <p:nvPr/>
        </p:nvSpPr>
        <p:spPr>
          <a:xfrm rot="-9107142">
            <a:off x="-2440411" y="4393050"/>
            <a:ext cx="6275070" cy="8229600"/>
          </a:xfrm>
          <a:custGeom>
            <a:avLst/>
            <a:gdLst/>
            <a:ahLst/>
            <a:cxnLst/>
            <a:rect l="l" t="t" r="r" b="b"/>
            <a:pathLst>
              <a:path w="6275070" h="8229600">
                <a:moveTo>
                  <a:pt x="0" y="0"/>
                </a:moveTo>
                <a:lnTo>
                  <a:pt x="6275070" y="0"/>
                </a:lnTo>
                <a:lnTo>
                  <a:pt x="6275070" y="8229600"/>
                </a:lnTo>
                <a:lnTo>
                  <a:pt x="0" y="8229600"/>
                </a:lnTo>
                <a:lnTo>
                  <a:pt x="0" y="0"/>
                </a:lnTo>
                <a:close/>
              </a:path>
            </a:pathLst>
          </a:custGeom>
          <a:blipFill>
            <a:blip r:embed="rId1">
              <a:alphaModFix amt="38000"/>
            </a:blip>
            <a:stretch>
              <a:fillRect/>
            </a:stretch>
          </a:blipFill>
        </p:spPr>
      </p:sp>
      <p:sp>
        <p:nvSpPr>
          <p:cNvPr id="28" name="Freeform 28"/>
          <p:cNvSpPr/>
          <p:nvPr/>
        </p:nvSpPr>
        <p:spPr>
          <a:xfrm rot="-8648172">
            <a:off x="13278231" y="-3539694"/>
            <a:ext cx="7962138" cy="8229600"/>
          </a:xfrm>
          <a:custGeom>
            <a:avLst/>
            <a:gdLst/>
            <a:ahLst/>
            <a:cxnLst/>
            <a:rect l="l" t="t" r="r" b="b"/>
            <a:pathLst>
              <a:path w="7962138" h="8229600">
                <a:moveTo>
                  <a:pt x="0" y="0"/>
                </a:moveTo>
                <a:lnTo>
                  <a:pt x="7962138" y="0"/>
                </a:lnTo>
                <a:lnTo>
                  <a:pt x="7962138" y="8229600"/>
                </a:lnTo>
                <a:lnTo>
                  <a:pt x="0" y="8229600"/>
                </a:lnTo>
                <a:lnTo>
                  <a:pt x="0" y="0"/>
                </a:lnTo>
                <a:close/>
              </a:path>
            </a:pathLst>
          </a:custGeom>
          <a:blipFill>
            <a:blip r:embed="rId2">
              <a:alphaModFix amt="38000"/>
            </a:blip>
            <a:stretch>
              <a:fillRect/>
            </a:stretch>
          </a:blipFill>
        </p:spPr>
      </p:sp>
      <p:sp>
        <p:nvSpPr>
          <p:cNvPr id="29" name="AutoShape 29"/>
          <p:cNvSpPr/>
          <p:nvPr/>
        </p:nvSpPr>
        <p:spPr>
          <a:xfrm>
            <a:off x="-1003049" y="9292543"/>
            <a:ext cx="19737132" cy="0"/>
          </a:xfrm>
          <a:prstGeom prst="line">
            <a:avLst/>
          </a:prstGeom>
          <a:ln w="38100" cap="flat">
            <a:solidFill>
              <a:srgbClr val="FFFFFF"/>
            </a:solidFill>
            <a:prstDash val="solid"/>
            <a:headEnd type="none" w="sm" len="sm"/>
            <a:tailEnd type="none" w="sm" len="sm"/>
          </a:ln>
        </p:spPr>
      </p:sp>
      <p:sp>
        <p:nvSpPr>
          <p:cNvPr id="30" name="AutoShape 30"/>
          <p:cNvSpPr/>
          <p:nvPr/>
        </p:nvSpPr>
        <p:spPr>
          <a:xfrm>
            <a:off x="-780312" y="994457"/>
            <a:ext cx="19737132" cy="0"/>
          </a:xfrm>
          <a:prstGeom prst="line">
            <a:avLst/>
          </a:prstGeom>
          <a:ln w="38100" cap="flat">
            <a:solidFill>
              <a:srgbClr val="FFFFFF"/>
            </a:solidFill>
            <a:prstDash val="solid"/>
            <a:headEnd type="none" w="sm" len="sm"/>
            <a:tailEnd type="none" w="sm" len="sm"/>
          </a:ln>
        </p:spPr>
      </p:sp>
      <p:sp>
        <p:nvSpPr>
          <p:cNvPr id="31" name="TextBox 31"/>
          <p:cNvSpPr txBox="1"/>
          <p:nvPr/>
        </p:nvSpPr>
        <p:spPr>
          <a:xfrm>
            <a:off x="15497378" y="8634514"/>
            <a:ext cx="1761922" cy="632841"/>
          </a:xfrm>
          <a:prstGeom prst="rect">
            <a:avLst/>
          </a:prstGeom>
        </p:spPr>
        <p:txBody>
          <a:bodyPr lIns="0" tIns="0" rIns="0" bIns="0" rtlCol="0" anchor="t">
            <a:spAutoFit/>
          </a:bodyPr>
          <a:lstStyle/>
          <a:p>
            <a:pPr algn="r">
              <a:lnSpc>
                <a:spcPts val="4750"/>
              </a:lnSpc>
            </a:pPr>
            <a:r>
              <a:rPr lang="en-US" sz="4800">
                <a:solidFill>
                  <a:srgbClr val="7AFFF5"/>
                </a:solidFill>
                <a:latin typeface="Norwester" panose="00000506000000000000"/>
                <a:ea typeface="Norwester" panose="00000506000000000000"/>
                <a:cs typeface="Norwester" panose="00000506000000000000"/>
                <a:sym typeface="Norwester" panose="00000506000000000000"/>
              </a:rPr>
              <a:t>04</a:t>
            </a:r>
            <a:endParaRPr lang="en-US" sz="4800">
              <a:solidFill>
                <a:srgbClr val="7AFFF5"/>
              </a:solidFill>
              <a:latin typeface="Norwester" panose="00000506000000000000"/>
              <a:ea typeface="Norwester" panose="00000506000000000000"/>
              <a:cs typeface="Norwester" panose="00000506000000000000"/>
              <a:sym typeface="Norwester" panose="00000506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8746193" y="1028700"/>
            <a:ext cx="7410708" cy="4447907"/>
            <a:chOff x="0" y="0"/>
            <a:chExt cx="6350000" cy="3811270"/>
          </a:xfrm>
        </p:grpSpPr>
        <p:sp>
          <p:nvSpPr>
            <p:cNvPr id="3" name="Freeform 3"/>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1"/>
              <a:stretch>
                <a:fillRect t="-5502" b="-5502"/>
              </a:stretch>
            </a:blipFill>
          </p:spPr>
        </p:sp>
      </p:grpSp>
      <p:sp>
        <p:nvSpPr>
          <p:cNvPr id="4" name="TextBox 4"/>
          <p:cNvSpPr txBox="1"/>
          <p:nvPr/>
        </p:nvSpPr>
        <p:spPr>
          <a:xfrm>
            <a:off x="15506903" y="8634514"/>
            <a:ext cx="1761922" cy="632841"/>
          </a:xfrm>
          <a:prstGeom prst="rect">
            <a:avLst/>
          </a:prstGeom>
        </p:spPr>
        <p:txBody>
          <a:bodyPr lIns="0" tIns="0" rIns="0" bIns="0" rtlCol="0" anchor="t">
            <a:spAutoFit/>
          </a:bodyPr>
          <a:lstStyle/>
          <a:p>
            <a:pPr algn="r">
              <a:lnSpc>
                <a:spcPts val="4750"/>
              </a:lnSpc>
            </a:pPr>
            <a:r>
              <a:rPr lang="en-US" sz="4800">
                <a:solidFill>
                  <a:srgbClr val="7AFFF5"/>
                </a:solidFill>
                <a:latin typeface="Norwester" panose="00000506000000000000"/>
                <a:ea typeface="Norwester" panose="00000506000000000000"/>
                <a:cs typeface="Norwester" panose="00000506000000000000"/>
                <a:sym typeface="Norwester" panose="00000506000000000000"/>
              </a:rPr>
              <a:t>05</a:t>
            </a:r>
            <a:endParaRPr lang="en-US" sz="48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5" name="TextBox 5"/>
          <p:cNvSpPr txBox="1"/>
          <p:nvPr/>
        </p:nvSpPr>
        <p:spPr>
          <a:xfrm>
            <a:off x="1028700" y="6453139"/>
            <a:ext cx="7086167" cy="1578937"/>
          </a:xfrm>
          <a:prstGeom prst="rect">
            <a:avLst/>
          </a:prstGeom>
        </p:spPr>
        <p:txBody>
          <a:bodyPr lIns="0" tIns="0" rIns="0" bIns="0" rtlCol="0" anchor="t">
            <a:spAutoFit/>
          </a:bodyPr>
          <a:lstStyle/>
          <a:p>
            <a:pPr algn="l">
              <a:lnSpc>
                <a:spcPts val="11780"/>
              </a:lnSpc>
            </a:pPr>
            <a:r>
              <a:rPr lang="en-US" sz="11900">
                <a:solidFill>
                  <a:srgbClr val="7AFFF5"/>
                </a:solidFill>
                <a:latin typeface="Norwester" panose="00000506000000000000"/>
                <a:ea typeface="Norwester" panose="00000506000000000000"/>
                <a:cs typeface="Norwester" panose="00000506000000000000"/>
                <a:sym typeface="Norwester" panose="00000506000000000000"/>
              </a:rPr>
              <a:t>OUR VISION</a:t>
            </a:r>
            <a:endParaRPr lang="en-US" sz="119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6" name="TextBox 6"/>
          <p:cNvSpPr txBox="1"/>
          <p:nvPr/>
        </p:nvSpPr>
        <p:spPr>
          <a:xfrm>
            <a:off x="9144000" y="6176914"/>
            <a:ext cx="6064763" cy="3459480"/>
          </a:xfrm>
          <a:prstGeom prst="rect">
            <a:avLst/>
          </a:prstGeom>
        </p:spPr>
        <p:txBody>
          <a:bodyPr lIns="0" tIns="0" rIns="0" bIns="0" rtlCol="0" anchor="t">
            <a:spAutoFit/>
          </a:bodyPr>
          <a:lstStyle/>
          <a:p>
            <a:pPr algn="l">
              <a:lnSpc>
                <a:spcPts val="2520"/>
              </a:lnSpc>
            </a:pPr>
            <a:r>
              <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We believe in the power of business to make informed decisions based on data to change how businesses operate. Our mission is to develop solutions which are predictive, proactive and practical so that the retailers are able to maximize their inventory, customer satisfaction and stay ahead in the dynamic market place.</a:t>
            </a:r>
            <a:endPar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2520"/>
              </a:lnSpc>
            </a:pPr>
          </a:p>
          <a:p>
            <a:pPr algn="l">
              <a:lnSpc>
                <a:spcPts val="2520"/>
              </a:lnSpc>
              <a:spcBef>
                <a:spcPct val="0"/>
              </a:spcBef>
            </a:pPr>
            <a:r>
              <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We use innovation and AI to ensure there is a connection between information and action, enabling businesses not only to respond to trends, but predict and take advantage of them.</a:t>
            </a:r>
            <a:endPar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0">
            <a:off x="12183526" y="1028700"/>
            <a:ext cx="5075774" cy="4725545"/>
            <a:chOff x="0" y="0"/>
            <a:chExt cx="6350000" cy="5911850"/>
          </a:xfrm>
        </p:grpSpPr>
        <p:sp>
          <p:nvSpPr>
            <p:cNvPr id="3" name="Freeform 3"/>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1"/>
              <a:stretch>
                <a:fillRect l="-19885" r="-19885"/>
              </a:stretch>
            </a:blipFill>
          </p:spPr>
        </p:sp>
      </p:grpSp>
      <p:sp>
        <p:nvSpPr>
          <p:cNvPr id="4" name="TextBox 4"/>
          <p:cNvSpPr txBox="1"/>
          <p:nvPr/>
        </p:nvSpPr>
        <p:spPr>
          <a:xfrm>
            <a:off x="15497378" y="8634514"/>
            <a:ext cx="1761922" cy="632841"/>
          </a:xfrm>
          <a:prstGeom prst="rect">
            <a:avLst/>
          </a:prstGeom>
        </p:spPr>
        <p:txBody>
          <a:bodyPr lIns="0" tIns="0" rIns="0" bIns="0" rtlCol="0" anchor="t">
            <a:spAutoFit/>
          </a:bodyPr>
          <a:lstStyle/>
          <a:p>
            <a:pPr algn="r">
              <a:lnSpc>
                <a:spcPts val="4750"/>
              </a:lnSpc>
            </a:pPr>
            <a:r>
              <a:rPr lang="en-US" sz="4800">
                <a:solidFill>
                  <a:srgbClr val="7AFFF5"/>
                </a:solidFill>
                <a:latin typeface="Norwester" panose="00000506000000000000"/>
                <a:ea typeface="Norwester" panose="00000506000000000000"/>
                <a:cs typeface="Norwester" panose="00000506000000000000"/>
                <a:sym typeface="Norwester" panose="00000506000000000000"/>
              </a:rPr>
              <a:t>06</a:t>
            </a:r>
            <a:endParaRPr lang="en-US" sz="48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5" name="TextBox 5"/>
          <p:cNvSpPr txBox="1"/>
          <p:nvPr/>
        </p:nvSpPr>
        <p:spPr>
          <a:xfrm>
            <a:off x="3314917" y="4474815"/>
            <a:ext cx="7880592" cy="1578937"/>
          </a:xfrm>
          <a:prstGeom prst="rect">
            <a:avLst/>
          </a:prstGeom>
        </p:spPr>
        <p:txBody>
          <a:bodyPr lIns="0" tIns="0" rIns="0" bIns="0" rtlCol="0" anchor="t">
            <a:spAutoFit/>
          </a:bodyPr>
          <a:lstStyle/>
          <a:p>
            <a:pPr algn="l">
              <a:lnSpc>
                <a:spcPts val="11780"/>
              </a:lnSpc>
            </a:pPr>
            <a:r>
              <a:rPr lang="en-US" sz="11900">
                <a:solidFill>
                  <a:srgbClr val="7AFFF5"/>
                </a:solidFill>
                <a:latin typeface="Norwester" panose="00000506000000000000"/>
                <a:ea typeface="Norwester" panose="00000506000000000000"/>
                <a:cs typeface="Norwester" panose="00000506000000000000"/>
                <a:sym typeface="Norwester" panose="00000506000000000000"/>
              </a:rPr>
              <a:t>OUR MISSION</a:t>
            </a:r>
            <a:endParaRPr lang="en-US" sz="119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6" name="TextBox 6"/>
          <p:cNvSpPr txBox="1"/>
          <p:nvPr/>
        </p:nvSpPr>
        <p:spPr>
          <a:xfrm>
            <a:off x="3314917" y="6741795"/>
            <a:ext cx="5237912" cy="3145155"/>
          </a:xfrm>
          <a:prstGeom prst="rect">
            <a:avLst/>
          </a:prstGeom>
        </p:spPr>
        <p:txBody>
          <a:bodyPr lIns="0" tIns="0" rIns="0" bIns="0" rtlCol="0" anchor="t">
            <a:spAutoFit/>
          </a:bodyPr>
          <a:lstStyle/>
          <a:p>
            <a:pPr algn="l">
              <a:lnSpc>
                <a:spcPts val="2520"/>
              </a:lnSpc>
            </a:pPr>
            <a:r>
              <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We aim to use the power of the latest AI and data analytics to deliver precise demand forecasts to businesses to support them in making the right buying and inventory choices. Through historical sales and seasonality, and market trends analyses, we intend to reduce overstocking and stockouts that enhance operational efficiency and profitability of retailers.</a:t>
            </a:r>
            <a:endPar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2520"/>
              </a:lnSpc>
            </a:pPr>
          </a:p>
          <a:p>
            <a:pPr algn="l">
              <a:lnSpc>
                <a:spcPts val="2520"/>
              </a:lnSpc>
              <a:spcBef>
                <a:spcPct val="0"/>
              </a:spcBef>
            </a:pPr>
            <a:r>
              <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a:t>
            </a:r>
            <a:endPar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
        <p:nvSpPr>
          <p:cNvPr id="7" name="TextBox 7"/>
          <p:cNvSpPr txBox="1"/>
          <p:nvPr/>
        </p:nvSpPr>
        <p:spPr>
          <a:xfrm>
            <a:off x="9484468" y="6741795"/>
            <a:ext cx="4719103" cy="251650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We will be determined to provide smart, easy to use solutions that will not only make decision-making easier but also increase customer satisfaction and retention. Innovation and continuous improvement is our endeavor to enable businesses to remain competitive and relevant in an ever-changing and competitive market.</a:t>
            </a:r>
            <a:endPar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5506903" y="8634514"/>
            <a:ext cx="1761922" cy="632841"/>
          </a:xfrm>
          <a:prstGeom prst="rect">
            <a:avLst/>
          </a:prstGeom>
        </p:spPr>
        <p:txBody>
          <a:bodyPr lIns="0" tIns="0" rIns="0" bIns="0" rtlCol="0" anchor="t">
            <a:spAutoFit/>
          </a:bodyPr>
          <a:lstStyle/>
          <a:p>
            <a:pPr algn="r">
              <a:lnSpc>
                <a:spcPts val="4750"/>
              </a:lnSpc>
            </a:pPr>
            <a:r>
              <a:rPr lang="en-US" sz="4800">
                <a:solidFill>
                  <a:srgbClr val="7AFFF5"/>
                </a:solidFill>
                <a:latin typeface="Norwester" panose="00000506000000000000"/>
                <a:ea typeface="Norwester" panose="00000506000000000000"/>
                <a:cs typeface="Norwester" panose="00000506000000000000"/>
                <a:sym typeface="Norwester" panose="00000506000000000000"/>
              </a:rPr>
              <a:t>07</a:t>
            </a:r>
            <a:endParaRPr lang="en-US" sz="48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3" name="TextBox 3"/>
          <p:cNvSpPr txBox="1"/>
          <p:nvPr/>
        </p:nvSpPr>
        <p:spPr>
          <a:xfrm>
            <a:off x="9289753" y="1127598"/>
            <a:ext cx="6842975" cy="1578937"/>
          </a:xfrm>
          <a:prstGeom prst="rect">
            <a:avLst/>
          </a:prstGeom>
        </p:spPr>
        <p:txBody>
          <a:bodyPr lIns="0" tIns="0" rIns="0" bIns="0" rtlCol="0" anchor="t">
            <a:spAutoFit/>
          </a:bodyPr>
          <a:lstStyle/>
          <a:p>
            <a:pPr algn="l">
              <a:lnSpc>
                <a:spcPts val="11780"/>
              </a:lnSpc>
            </a:pPr>
            <a:r>
              <a:rPr lang="en-US" sz="11900">
                <a:solidFill>
                  <a:srgbClr val="7AFFF5"/>
                </a:solidFill>
                <a:latin typeface="Norwester" panose="00000506000000000000"/>
                <a:ea typeface="Norwester" panose="00000506000000000000"/>
                <a:cs typeface="Norwester" panose="00000506000000000000"/>
                <a:sym typeface="Norwester" panose="00000506000000000000"/>
              </a:rPr>
              <a:t>SERVICES</a:t>
            </a:r>
            <a:endParaRPr lang="en-US" sz="119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4" name="TextBox 4"/>
          <p:cNvSpPr txBox="1"/>
          <p:nvPr/>
        </p:nvSpPr>
        <p:spPr>
          <a:xfrm>
            <a:off x="9289753" y="3338411"/>
            <a:ext cx="1576427" cy="344805"/>
          </a:xfrm>
          <a:prstGeom prst="rect">
            <a:avLst/>
          </a:prstGeom>
        </p:spPr>
        <p:txBody>
          <a:bodyPr lIns="0" tIns="0" rIns="0" bIns="0" rtlCol="0" anchor="t">
            <a:spAutoFit/>
          </a:bodyPr>
          <a:lstStyle/>
          <a:p>
            <a:pPr algn="l">
              <a:lnSpc>
                <a:spcPts val="2520"/>
              </a:lnSpc>
              <a:spcBef>
                <a:spcPct val="0"/>
              </a:spcBef>
            </a:pPr>
            <a:r>
              <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Service 01</a:t>
            </a:r>
            <a:endPar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5" name="TextBox 5"/>
          <p:cNvSpPr txBox="1"/>
          <p:nvPr/>
        </p:nvSpPr>
        <p:spPr>
          <a:xfrm>
            <a:off x="10999984" y="3338411"/>
            <a:ext cx="6259316" cy="125920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Demand forecasting based on AI - Using past sales, seasonal, and market trends, we are able to forecast the exact future demand of a product, allowing businesses to manage inventory and prevent overstocking or stockouts.</a:t>
            </a:r>
            <a:endPar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
        <p:nvSpPr>
          <p:cNvPr id="6" name="TextBox 6"/>
          <p:cNvSpPr txBox="1"/>
          <p:nvPr/>
        </p:nvSpPr>
        <p:spPr>
          <a:xfrm>
            <a:off x="9289753" y="5034335"/>
            <a:ext cx="1576427" cy="339090"/>
          </a:xfrm>
          <a:prstGeom prst="rect">
            <a:avLst/>
          </a:prstGeom>
        </p:spPr>
        <p:txBody>
          <a:bodyPr lIns="0" tIns="0" rIns="0" bIns="0" rtlCol="0" anchor="t">
            <a:spAutoFit/>
          </a:bodyPr>
          <a:lstStyle/>
          <a:p>
            <a:pPr algn="l">
              <a:lnSpc>
                <a:spcPts val="2520"/>
              </a:lnSpc>
              <a:spcBef>
                <a:spcPct val="0"/>
              </a:spcBef>
            </a:pPr>
            <a:r>
              <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Service 02</a:t>
            </a:r>
            <a:endPar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7" name="TextBox 7"/>
          <p:cNvSpPr txBox="1"/>
          <p:nvPr/>
        </p:nvSpPr>
        <p:spPr>
          <a:xfrm>
            <a:off x="10999984" y="5034335"/>
            <a:ext cx="6259316" cy="125920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Customized Recommendations and Smart Alerts- Our solution offers customized reorder recommendations and sends proactive alerts, which helps retailers to make timely and efficient buying decisions. </a:t>
            </a:r>
            <a:endPar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
        <p:nvSpPr>
          <p:cNvPr id="8" name="TextBox 8"/>
          <p:cNvSpPr txBox="1"/>
          <p:nvPr/>
        </p:nvSpPr>
        <p:spPr>
          <a:xfrm>
            <a:off x="9289753" y="6730259"/>
            <a:ext cx="1576427" cy="339090"/>
          </a:xfrm>
          <a:prstGeom prst="rect">
            <a:avLst/>
          </a:prstGeom>
        </p:spPr>
        <p:txBody>
          <a:bodyPr lIns="0" tIns="0" rIns="0" bIns="0" rtlCol="0" anchor="t">
            <a:spAutoFit/>
          </a:bodyPr>
          <a:lstStyle/>
          <a:p>
            <a:pPr algn="l">
              <a:lnSpc>
                <a:spcPts val="2520"/>
              </a:lnSpc>
              <a:spcBef>
                <a:spcPct val="0"/>
              </a:spcBef>
            </a:pPr>
            <a:r>
              <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Service 03</a:t>
            </a:r>
            <a:endParaRPr lang="en-US" sz="1800" b="1">
              <a:solidFill>
                <a:srgbClr val="7AFFF5"/>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9" name="TextBox 9"/>
          <p:cNvSpPr txBox="1"/>
          <p:nvPr/>
        </p:nvSpPr>
        <p:spPr>
          <a:xfrm>
            <a:off x="10999984" y="6730259"/>
            <a:ext cx="6259316" cy="125920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Data-Driven Insights to grow your Business - We turn complex data on sales and the market into insights that can be acted upon and, in so doing, allow retailers to become more efficient, sell more and more satisfactorily to customers.</a:t>
            </a:r>
            <a:endParaRPr lang="en-US" sz="18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5497378" y="8634514"/>
            <a:ext cx="1761922" cy="632841"/>
          </a:xfrm>
          <a:prstGeom prst="rect">
            <a:avLst/>
          </a:prstGeom>
        </p:spPr>
        <p:txBody>
          <a:bodyPr lIns="0" tIns="0" rIns="0" bIns="0" rtlCol="0" anchor="t">
            <a:spAutoFit/>
          </a:bodyPr>
          <a:lstStyle/>
          <a:p>
            <a:pPr algn="r">
              <a:lnSpc>
                <a:spcPts val="4750"/>
              </a:lnSpc>
            </a:pPr>
            <a:r>
              <a:rPr lang="en-US" sz="4800">
                <a:solidFill>
                  <a:srgbClr val="7AFFF5"/>
                </a:solidFill>
                <a:latin typeface="Norwester" panose="00000506000000000000"/>
                <a:ea typeface="Norwester" panose="00000506000000000000"/>
                <a:cs typeface="Norwester" panose="00000506000000000000"/>
                <a:sym typeface="Norwester" panose="00000506000000000000"/>
              </a:rPr>
              <a:t>08</a:t>
            </a:r>
            <a:endParaRPr lang="en-US" sz="48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3" name="TextBox 3"/>
          <p:cNvSpPr txBox="1"/>
          <p:nvPr/>
        </p:nvSpPr>
        <p:spPr>
          <a:xfrm>
            <a:off x="1028700" y="2459813"/>
            <a:ext cx="9096550" cy="1189880"/>
          </a:xfrm>
          <a:prstGeom prst="rect">
            <a:avLst/>
          </a:prstGeom>
        </p:spPr>
        <p:txBody>
          <a:bodyPr lIns="0" tIns="0" rIns="0" bIns="0" rtlCol="0" anchor="t">
            <a:spAutoFit/>
          </a:bodyPr>
          <a:lstStyle/>
          <a:p>
            <a:pPr algn="l">
              <a:lnSpc>
                <a:spcPts val="8810"/>
              </a:lnSpc>
            </a:pPr>
            <a:r>
              <a:rPr lang="en-US" sz="8900">
                <a:solidFill>
                  <a:srgbClr val="7AFFF5"/>
                </a:solidFill>
                <a:latin typeface="Norwester" panose="00000506000000000000"/>
                <a:ea typeface="Norwester" panose="00000506000000000000"/>
                <a:cs typeface="Norwester" panose="00000506000000000000"/>
                <a:sym typeface="Norwester" panose="00000506000000000000"/>
              </a:rPr>
              <a:t>TECHNOLOGIES USED</a:t>
            </a:r>
            <a:endParaRPr lang="en-US" sz="8900">
              <a:solidFill>
                <a:srgbClr val="7AFFF5"/>
              </a:solidFill>
              <a:latin typeface="Norwester" panose="00000506000000000000"/>
              <a:ea typeface="Norwester" panose="00000506000000000000"/>
              <a:cs typeface="Norwester" panose="00000506000000000000"/>
              <a:sym typeface="Norwester" panose="00000506000000000000"/>
            </a:endParaRPr>
          </a:p>
        </p:txBody>
      </p:sp>
      <p:sp>
        <p:nvSpPr>
          <p:cNvPr id="4" name="TextBox 4"/>
          <p:cNvSpPr txBox="1"/>
          <p:nvPr/>
        </p:nvSpPr>
        <p:spPr>
          <a:xfrm>
            <a:off x="1028700" y="4727371"/>
            <a:ext cx="7163217" cy="4076065"/>
          </a:xfrm>
          <a:prstGeom prst="rect">
            <a:avLst/>
          </a:prstGeom>
        </p:spPr>
        <p:txBody>
          <a:bodyPr lIns="0" tIns="0" rIns="0" bIns="0" rtlCol="0" anchor="t">
            <a:spAutoFit/>
          </a:bodyPr>
          <a:lstStyle/>
          <a:p>
            <a:pPr marL="410210" lvl="1" indent="-205105" algn="l">
              <a:lnSpc>
                <a:spcPts val="2660"/>
              </a:lnSpc>
              <a:buFont typeface="Arial" panose="020B0604020202020204"/>
              <a:buChar char="•"/>
            </a:pPr>
            <a:r>
              <a:rPr lang="en-US" sz="19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Python – For building AI models, data analysis, and implementing machine learning algorithms.</a:t>
            </a:r>
            <a:endParaRPr lang="en-US" sz="19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2660"/>
              </a:lnSpc>
            </a:pPr>
          </a:p>
          <a:p>
            <a:pPr marL="410210" lvl="1" indent="-205105" algn="l">
              <a:lnSpc>
                <a:spcPts val="2660"/>
              </a:lnSpc>
              <a:buFont typeface="Arial" panose="020B0604020202020204"/>
              <a:buChar char="•"/>
            </a:pPr>
            <a:r>
              <a:rPr lang="en-US" sz="19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Machine Learning Libraries – Such as scikit-learn, TensorFlow, and Keras for predictive modeling and demand forecasting.</a:t>
            </a:r>
            <a:endParaRPr lang="en-US" sz="19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2660"/>
              </a:lnSpc>
            </a:pPr>
          </a:p>
          <a:p>
            <a:pPr marL="431800" lvl="1" indent="-215900" algn="l">
              <a:lnSpc>
                <a:spcPts val="2800"/>
              </a:lnSpc>
              <a:buFont typeface="Arial" panose="020B0604020202020204"/>
              <a:buChar char="•"/>
            </a:pPr>
            <a:r>
              <a:rPr lang="en-US" sz="20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Database Systems – MySQL / PostgreSQL to store and manage historical sales and product data efficiently.</a:t>
            </a:r>
            <a:endParaRPr lang="en-US" sz="20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2660"/>
              </a:lnSpc>
            </a:pPr>
          </a:p>
          <a:p>
            <a:pPr marL="431800" lvl="1" indent="-215900" algn="l">
              <a:lnSpc>
                <a:spcPts val="2800"/>
              </a:lnSpc>
              <a:spcBef>
                <a:spcPct val="0"/>
              </a:spcBef>
              <a:buFont typeface="Arial" panose="020B0604020202020204"/>
              <a:buChar char="•"/>
            </a:pPr>
            <a:r>
              <a:rPr lang="en-US" sz="20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Web Frameworks – Django / Flask for creating the backend system and API integration with Qwipo’s platform.</a:t>
            </a:r>
            <a:endParaRPr lang="en-US" sz="2000">
              <a:solidFill>
                <a:srgbClr val="FFFFFF"/>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ts val="2660"/>
              </a:lnSpc>
              <a:spcBef>
                <a:spcPct val="0"/>
              </a:spcBef>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5777498" y="4277122"/>
            <a:ext cx="8788507" cy="1578937"/>
          </a:xfrm>
          <a:prstGeom prst="rect">
            <a:avLst/>
          </a:prstGeom>
        </p:spPr>
        <p:txBody>
          <a:bodyPr lIns="0" tIns="0" rIns="0" bIns="0" rtlCol="0" anchor="t">
            <a:spAutoFit/>
          </a:bodyPr>
          <a:lstStyle/>
          <a:p>
            <a:pPr algn="l">
              <a:lnSpc>
                <a:spcPts val="11780"/>
              </a:lnSpc>
            </a:pPr>
            <a:r>
              <a:rPr lang="en-US" sz="11900">
                <a:solidFill>
                  <a:srgbClr val="7AFFF5"/>
                </a:solidFill>
                <a:latin typeface="Norwester" panose="00000506000000000000"/>
                <a:ea typeface="Norwester" panose="00000506000000000000"/>
                <a:cs typeface="Norwester" panose="00000506000000000000"/>
                <a:sym typeface="Norwester" panose="00000506000000000000"/>
              </a:rPr>
              <a:t>THANK YOU</a:t>
            </a:r>
            <a:endParaRPr lang="en-US" sz="11900">
              <a:solidFill>
                <a:srgbClr val="7AFFF5"/>
              </a:solidFill>
              <a:latin typeface="Norwester" panose="00000506000000000000"/>
              <a:ea typeface="Norwester" panose="00000506000000000000"/>
              <a:cs typeface="Norwester" panose="00000506000000000000"/>
              <a:sym typeface="Norwester" panose="00000506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4053</Words>
  <Application>WPS Presentation</Application>
  <PresentationFormat>On-screen Show (4:3)</PresentationFormat>
  <Paragraphs>97</Paragraphs>
  <Slides>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vt:i4>
      </vt:variant>
    </vt:vector>
  </HeadingPairs>
  <TitlesOfParts>
    <vt:vector size="23" baseType="lpstr">
      <vt:lpstr>Arial</vt:lpstr>
      <vt:lpstr>SimSun</vt:lpstr>
      <vt:lpstr>Wingdings</vt:lpstr>
      <vt:lpstr>Montserrat Medium</vt:lpstr>
      <vt:lpstr>Red Hat Display Bold</vt:lpstr>
      <vt:lpstr>Norwester</vt:lpstr>
      <vt:lpstr>Helvetica World Bold</vt:lpstr>
      <vt:lpstr>Helvetica World</vt:lpstr>
      <vt:lpstr>Montserrat Light</vt:lpstr>
      <vt:lpstr>Arial</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Gradient Artificial Intelligence Presentation</dc:title>
  <dc:creator/>
  <cp:lastModifiedBy>Joshitha Chapala</cp:lastModifiedBy>
  <cp:revision>2</cp:revision>
  <dcterms:created xsi:type="dcterms:W3CDTF">2006-08-16T00:00:00Z</dcterms:created>
  <dcterms:modified xsi:type="dcterms:W3CDTF">2025-09-28T12:17:16Z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0C4859D6ECC445839DB950BD594F4847_12</vt:lpwstr>
  </property>
  <property fmtid="{D5CDD505-2E9C-101B-9397-08002B2CF9AE}" pid="3" name="KSOProductBuildVer">
    <vt:lpwstr>1033-12.2.0.22549</vt:lpwstr>
  </property>
</Properties>
</file>